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3" r:id="rId4"/>
    <p:sldId id="259" r:id="rId5"/>
    <p:sldId id="260" r:id="rId6"/>
    <p:sldId id="261" r:id="rId7"/>
    <p:sldId id="264" r:id="rId8"/>
    <p:sldId id="265" r:id="rId9"/>
    <p:sldId id="267" r:id="rId10"/>
    <p:sldId id="266" r:id="rId11"/>
    <p:sldId id="268" r:id="rId12"/>
    <p:sldId id="276" r:id="rId13"/>
    <p:sldId id="278" r:id="rId14"/>
    <p:sldId id="262" r:id="rId15"/>
    <p:sldId id="269" r:id="rId16"/>
    <p:sldId id="270" r:id="rId17"/>
    <p:sldId id="263" r:id="rId18"/>
    <p:sldId id="277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06" autoAdjust="0"/>
    <p:restoredTop sz="94610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914400" y="277813"/>
            <a:ext cx="77724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500FC6A-995E-4E88-A196-704A54A27CE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332656"/>
            <a:ext cx="7772400" cy="1470025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В пятый как в первый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2060848"/>
            <a:ext cx="6400800" cy="172819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Особенности адаптации учащихся 5 классов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" name="Picture 5" descr="deti[1]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528" y="2924944"/>
            <a:ext cx="2484438" cy="1581150"/>
          </a:xfrm>
          <a:prstGeom prst="rect">
            <a:avLst/>
          </a:prstGeom>
          <a:noFill/>
        </p:spPr>
      </p:pic>
      <p:pic>
        <p:nvPicPr>
          <p:cNvPr id="6" name="Picture 5" descr="deti[1]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933056"/>
            <a:ext cx="2520280" cy="1603961"/>
          </a:xfrm>
          <a:prstGeom prst="rect">
            <a:avLst/>
          </a:prstGeom>
          <a:noFill/>
        </p:spPr>
      </p:pic>
      <p:pic>
        <p:nvPicPr>
          <p:cNvPr id="7" name="Picture 5" descr="deti[1]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4653136"/>
            <a:ext cx="2484438" cy="1581150"/>
          </a:xfrm>
          <a:prstGeom prst="rect">
            <a:avLst/>
          </a:prstGeom>
          <a:noFill/>
        </p:spPr>
      </p:pic>
      <p:pic>
        <p:nvPicPr>
          <p:cNvPr id="8" name="Picture 5" descr="deti[1]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5276850"/>
            <a:ext cx="2484438" cy="1581150"/>
          </a:xfrm>
          <a:prstGeom prst="rect">
            <a:avLst/>
          </a:prstGeom>
          <a:noFill/>
        </p:spPr>
      </p:pic>
      <p:pic>
        <p:nvPicPr>
          <p:cNvPr id="9" name="Picture 4" descr="54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4941168"/>
            <a:ext cx="1641475" cy="1641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>
                <a:solidFill>
                  <a:srgbClr val="993300"/>
                </a:solidFill>
              </a:rPr>
              <a:t>Признаки </a:t>
            </a:r>
            <a:r>
              <a:rPr lang="ru-RU" sz="3200" b="1" dirty="0" err="1">
                <a:solidFill>
                  <a:srgbClr val="993300"/>
                </a:solidFill>
              </a:rPr>
              <a:t>дезадаптации</a:t>
            </a:r>
            <a:endParaRPr lang="ru-RU" sz="3200" b="1" dirty="0">
              <a:solidFill>
                <a:srgbClr val="993300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514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1. Усталый, утомлённый внешний вид ребёнка.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2. Нежелание ребёнка делиться своими впечатлениями о проведённом дне.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3. Стремление отвлечь взрослого от школьных событий, переключить внимание на другие темы.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4. Нежелания выполнять домашние задания.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5. Негативные характеристики в адрес школы, учителей, одноклассников.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5. Жалобы на те или иные события, связанные со школой.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6. Беспокойный сон. Нарушение аппетита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7. Трудности утреннего пробуждения, вялость.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8. Постоянные жалобы на плохое самочувствие.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9. Снижение работоспособности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10. Забывчивость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11. Неорганизованность</a:t>
            </a:r>
          </a:p>
        </p:txBody>
      </p:sp>
      <p:pic>
        <p:nvPicPr>
          <p:cNvPr id="4" name="Picture 4" descr="people18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32656"/>
            <a:ext cx="1370857" cy="1113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>
                <a:solidFill>
                  <a:srgbClr val="993300"/>
                </a:solidFill>
              </a:rPr>
              <a:t>Виды</a:t>
            </a:r>
            <a:r>
              <a:rPr lang="ru-RU" sz="3200" dirty="0">
                <a:solidFill>
                  <a:srgbClr val="993300"/>
                </a:solidFill>
              </a:rPr>
              <a:t> </a:t>
            </a:r>
            <a:r>
              <a:rPr lang="ru-RU" sz="3200" b="1" dirty="0" err="1">
                <a:solidFill>
                  <a:srgbClr val="993300"/>
                </a:solidFill>
              </a:rPr>
              <a:t>дезадаптации</a:t>
            </a:r>
            <a:endParaRPr lang="ru-RU" sz="3200" b="1" dirty="0">
              <a:solidFill>
                <a:srgbClr val="993300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 dirty="0">
                <a:solidFill>
                  <a:schemeClr val="tx1"/>
                </a:solidFill>
              </a:rPr>
              <a:t>1) </a:t>
            </a:r>
            <a:r>
              <a:rPr lang="ru-RU" sz="2400" i="1" dirty="0">
                <a:solidFill>
                  <a:srgbClr val="800000"/>
                </a:solidFill>
              </a:rPr>
              <a:t>Интеллектуальная</a:t>
            </a:r>
            <a:r>
              <a:rPr lang="ru-RU" sz="2400" i="1" dirty="0"/>
              <a:t> </a:t>
            </a:r>
            <a:r>
              <a:rPr lang="ru-RU" sz="2400" dirty="0"/>
              <a:t>- </a:t>
            </a:r>
            <a:r>
              <a:rPr lang="ru-RU" sz="2400" dirty="0">
                <a:solidFill>
                  <a:schemeClr val="tx1"/>
                </a:solidFill>
              </a:rPr>
              <a:t>нарушение интеллектуальной деятельности. Отставание в </a:t>
            </a:r>
            <a:r>
              <a:rPr lang="ru-RU" sz="2400" dirty="0" smtClean="0">
                <a:solidFill>
                  <a:schemeClr val="tx1"/>
                </a:solidFill>
              </a:rPr>
              <a:t>обучении </a:t>
            </a:r>
            <a:r>
              <a:rPr lang="ru-RU" sz="2400" dirty="0">
                <a:solidFill>
                  <a:schemeClr val="tx1"/>
                </a:solidFill>
              </a:rPr>
              <a:t>от сверстников</a:t>
            </a:r>
            <a:r>
              <a:rPr lang="ru-RU" sz="2400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ru-RU" sz="2400" dirty="0">
                <a:solidFill>
                  <a:schemeClr val="tx1"/>
                </a:solidFill>
              </a:rPr>
              <a:t>2)  </a:t>
            </a:r>
            <a:r>
              <a:rPr lang="ru-RU" sz="2400" i="1" dirty="0">
                <a:solidFill>
                  <a:srgbClr val="800000"/>
                </a:solidFill>
              </a:rPr>
              <a:t>Поведенческая </a:t>
            </a:r>
            <a:r>
              <a:rPr lang="ru-RU" sz="2400" dirty="0"/>
              <a:t>- </a:t>
            </a:r>
            <a:r>
              <a:rPr lang="ru-RU" sz="2400" dirty="0">
                <a:solidFill>
                  <a:schemeClr val="tx1"/>
                </a:solidFill>
              </a:rPr>
              <a:t>несоответствие поведения ребёнка правовым и моральным нормам (агрессивность, асоциальное поведение).</a:t>
            </a:r>
          </a:p>
          <a:p>
            <a:pPr>
              <a:buFont typeface="Wingdings" pitchFamily="2" charset="2"/>
              <a:buNone/>
            </a:pPr>
            <a:r>
              <a:rPr lang="ru-RU" sz="2400" dirty="0">
                <a:solidFill>
                  <a:schemeClr val="tx1"/>
                </a:solidFill>
              </a:rPr>
              <a:t>3)  </a:t>
            </a:r>
            <a:r>
              <a:rPr lang="ru-RU" sz="2400" i="1" dirty="0">
                <a:solidFill>
                  <a:srgbClr val="800000"/>
                </a:solidFill>
              </a:rPr>
              <a:t>Коммуникативная</a:t>
            </a:r>
            <a:r>
              <a:rPr lang="ru-RU" sz="2400" dirty="0"/>
              <a:t> </a:t>
            </a:r>
            <a:r>
              <a:rPr lang="ru-RU" sz="2400" dirty="0">
                <a:solidFill>
                  <a:schemeClr val="tx1"/>
                </a:solidFill>
              </a:rPr>
              <a:t>- затруднения в общении со сверстниками и взрослыми.</a:t>
            </a:r>
          </a:p>
          <a:p>
            <a:pPr>
              <a:buFont typeface="Wingdings" pitchFamily="2" charset="2"/>
              <a:buNone/>
            </a:pPr>
            <a:r>
              <a:rPr lang="ru-RU" sz="2400" dirty="0">
                <a:solidFill>
                  <a:schemeClr val="tx1"/>
                </a:solidFill>
              </a:rPr>
              <a:t>4)  </a:t>
            </a:r>
            <a:r>
              <a:rPr lang="ru-RU" sz="2400" i="1" dirty="0">
                <a:solidFill>
                  <a:srgbClr val="800000"/>
                </a:solidFill>
              </a:rPr>
              <a:t>Соматическая</a:t>
            </a:r>
            <a:r>
              <a:rPr lang="ru-RU" sz="2400" i="1" dirty="0"/>
              <a:t> </a:t>
            </a:r>
            <a:r>
              <a:rPr lang="ru-RU" sz="2400" dirty="0"/>
              <a:t>- </a:t>
            </a:r>
            <a:r>
              <a:rPr lang="ru-RU" sz="2400" dirty="0">
                <a:solidFill>
                  <a:schemeClr val="tx1"/>
                </a:solidFill>
              </a:rPr>
              <a:t>отклонения в здоровье ребёнка.</a:t>
            </a:r>
          </a:p>
          <a:p>
            <a:pPr>
              <a:buFont typeface="Wingdings" pitchFamily="2" charset="2"/>
              <a:buNone/>
            </a:pPr>
            <a:r>
              <a:rPr lang="ru-RU" sz="2400" dirty="0">
                <a:solidFill>
                  <a:schemeClr val="tx1"/>
                </a:solidFill>
              </a:rPr>
              <a:t>5)  </a:t>
            </a:r>
            <a:r>
              <a:rPr lang="ru-RU" sz="2400" i="1" dirty="0">
                <a:solidFill>
                  <a:srgbClr val="800000"/>
                </a:solidFill>
              </a:rPr>
              <a:t>Эмоциональная</a:t>
            </a:r>
            <a:r>
              <a:rPr lang="ru-RU" sz="2400" dirty="0"/>
              <a:t> </a:t>
            </a:r>
            <a:r>
              <a:rPr lang="ru-RU" sz="2400" dirty="0">
                <a:solidFill>
                  <a:schemeClr val="tx1"/>
                </a:solidFill>
              </a:rPr>
              <a:t>- эмоциональные трудности, тревоги по поводу переживания проблем в школе.</a:t>
            </a:r>
          </a:p>
          <a:p>
            <a:pPr>
              <a:buFont typeface="Wingdings" pitchFamily="2" charset="2"/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Задачи 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на период адаптации, поставленные классным руководителем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b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/>
            <a:endParaRPr lang="ru-RU" sz="2000" dirty="0" smtClean="0">
              <a:solidFill>
                <a:schemeClr val="tx1"/>
              </a:solidFill>
            </a:endParaRPr>
          </a:p>
          <a:p>
            <a:pPr lvl="0"/>
            <a:r>
              <a:rPr lang="ru-RU" sz="2000" dirty="0" smtClean="0">
                <a:solidFill>
                  <a:schemeClr val="tx1"/>
                </a:solidFill>
              </a:rPr>
              <a:t>Изучение классного коллектива.</a:t>
            </a:r>
          </a:p>
          <a:p>
            <a:pPr lvl="0"/>
            <a:r>
              <a:rPr lang="ru-RU" sz="2000" dirty="0" smtClean="0">
                <a:solidFill>
                  <a:schemeClr val="tx1"/>
                </a:solidFill>
              </a:rPr>
              <a:t>Знакомство с родительским коллективом.</a:t>
            </a:r>
          </a:p>
          <a:p>
            <a:pPr lvl="0"/>
            <a:r>
              <a:rPr lang="ru-RU" sz="2000" dirty="0" smtClean="0">
                <a:solidFill>
                  <a:schemeClr val="tx1"/>
                </a:solidFill>
              </a:rPr>
              <a:t>Организация сотрудничества с учителями- предметниками  и родителями в процессе адаптации.</a:t>
            </a:r>
          </a:p>
          <a:p>
            <a:pPr lvl="0"/>
            <a:r>
              <a:rPr lang="ru-RU" sz="2000" dirty="0" smtClean="0">
                <a:solidFill>
                  <a:schemeClr val="tx1"/>
                </a:solidFill>
              </a:rPr>
              <a:t>Организация внеклассной работы в классном коллективе.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Беседы с учениками 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«Первый раз в пятый класс »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«Единые требования  к учащимся школы»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«Домашние задания: как организовать свою работу дома»</a:t>
            </a:r>
          </a:p>
          <a:p>
            <a:pPr>
              <a:buNone/>
            </a:pPr>
            <a:r>
              <a:rPr lang="ru-RU" dirty="0" smtClean="0"/>
              <a:t>                     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Беседы с родителями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Организация учебного процесса в 5 классе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Общие требования к учащимся</a:t>
            </a:r>
          </a:p>
          <a:p>
            <a:r>
              <a:rPr lang="ru-RU" sz="2000" dirty="0" err="1" smtClean="0">
                <a:solidFill>
                  <a:schemeClr val="tx1"/>
                </a:solidFill>
              </a:rPr>
              <a:t>Дневник.ру</a:t>
            </a:r>
            <a:r>
              <a:rPr lang="ru-RU" sz="2000" dirty="0" smtClean="0">
                <a:solidFill>
                  <a:schemeClr val="tx1"/>
                </a:solidFill>
              </a:rPr>
              <a:t> Сайт </a:t>
            </a:r>
            <a:r>
              <a:rPr lang="ru-RU" sz="2000" dirty="0" err="1" smtClean="0">
                <a:solidFill>
                  <a:schemeClr val="tx1"/>
                </a:solidFill>
              </a:rPr>
              <a:t>Муравина</a:t>
            </a:r>
            <a:r>
              <a:rPr lang="ru-RU" sz="2000" dirty="0" smtClean="0">
                <a:solidFill>
                  <a:schemeClr val="tx1"/>
                </a:solidFill>
              </a:rPr>
              <a:t> и др.  </a:t>
            </a:r>
            <a:r>
              <a:rPr lang="ru-RU" sz="2000" dirty="0" err="1" smtClean="0">
                <a:solidFill>
                  <a:schemeClr val="tx1"/>
                </a:solidFill>
              </a:rPr>
              <a:t>Интернетурок</a:t>
            </a:r>
            <a:endParaRPr lang="ru-RU" sz="2000" dirty="0" smtClean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Режим питания и сна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Возрастные особенности и адаптация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Результаты экспресс теста по общей тревожности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Правила для пятиклассника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056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1600" dirty="0" smtClean="0">
                <a:solidFill>
                  <a:schemeClr val="tx1"/>
                </a:solidFill>
              </a:rPr>
              <a:t>1. Не отнимай чужого, но и свое не отдавай.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2. Попросили – дай, пытаются отнять – старайся защищаться.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3. Не дерись без причины.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4. Зовут играть – иди, не зовут – спроси разрешения играть вместе, это не стыдно.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5. Играй честно, не подводи своих товарищей.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6. Не дразни никого, не канючь, не выпрашивай ничего. Два раза ни у кого ничего не проси.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7. Будь внимателен везде, где нужно проявить внимательность.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8. Из-за отметок не плачь, будь гордым.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9. С учителем из-за отметок не спорь и не обижайся. Старайся все делать вовремя и думай о хороших результатах, они у тебя обязательно будут.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10. Не ябедничай и не наговаривай ни на кого.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11. Старайся быть аккуратным.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12. Почаще говори: давай дружить, давай играть, давай вместе пойдем домой.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13. Помни! Ты не лучше всех, ты не хуже всех! Ты – неповторимый для самого себя, родителей, учителей, друзей!                                                                      </a:t>
            </a:r>
          </a:p>
          <a:p>
            <a:pPr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                        С. СОЛОВЕЙЧИК</a:t>
            </a:r>
          </a:p>
        </p:txBody>
      </p:sp>
      <p:sp>
        <p:nvSpPr>
          <p:cNvPr id="4" name="TextBox 3"/>
          <p:cNvSpPr txBox="1"/>
          <p:nvPr/>
        </p:nvSpPr>
        <p:spPr>
          <a:xfrm rot="942032">
            <a:off x="5004048" y="1196752"/>
            <a:ext cx="38164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Поведенческая и коммуникативная </a:t>
            </a:r>
            <a:r>
              <a:rPr lang="ru-RU" sz="2000" b="1" dirty="0" err="1" smtClean="0">
                <a:solidFill>
                  <a:srgbClr val="FF0000"/>
                </a:solidFill>
              </a:rPr>
              <a:t>дезадаптация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Рекомендации для родителей.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sz="3400" dirty="0" smtClean="0">
                <a:solidFill>
                  <a:schemeClr val="tx1"/>
                </a:solidFill>
              </a:rPr>
              <a:t>1. Необходимость смены учебной деятельности ребенка дома, создание условий для двигательной активности детей между выполнением домашних заданий.</a:t>
            </a:r>
          </a:p>
          <a:p>
            <a:endParaRPr lang="ru-RU" sz="3400" dirty="0" smtClean="0">
              <a:solidFill>
                <a:schemeClr val="tx1"/>
              </a:solidFill>
            </a:endParaRPr>
          </a:p>
          <a:p>
            <a:r>
              <a:rPr lang="ru-RU" sz="3400" dirty="0" smtClean="0">
                <a:solidFill>
                  <a:schemeClr val="tx1"/>
                </a:solidFill>
              </a:rPr>
              <a:t>2. Наблюдение родителей за правильной позой во время домашних занятий, соблюдение светового режима.</a:t>
            </a:r>
          </a:p>
          <a:p>
            <a:endParaRPr lang="ru-RU" sz="3400" dirty="0" smtClean="0">
              <a:solidFill>
                <a:schemeClr val="tx1"/>
              </a:solidFill>
            </a:endParaRPr>
          </a:p>
          <a:p>
            <a:r>
              <a:rPr lang="ru-RU" sz="3400" dirty="0" smtClean="0">
                <a:solidFill>
                  <a:schemeClr val="tx1"/>
                </a:solidFill>
              </a:rPr>
              <a:t>3. Предупреждение близорукости, искривления позвоночника, тренировка мелких мышц кистей рук.</a:t>
            </a:r>
          </a:p>
          <a:p>
            <a:endParaRPr lang="ru-RU" sz="3400" dirty="0" smtClean="0">
              <a:solidFill>
                <a:schemeClr val="tx1"/>
              </a:solidFill>
            </a:endParaRPr>
          </a:p>
          <a:p>
            <a:r>
              <a:rPr lang="ru-RU" sz="3400" dirty="0" smtClean="0">
                <a:solidFill>
                  <a:schemeClr val="tx1"/>
                </a:solidFill>
              </a:rPr>
              <a:t>4. Обязательное введение в рацион детей витаминных препаратов, фруктов и овощей. Организация правильного питания ребенка.</a:t>
            </a:r>
          </a:p>
          <a:p>
            <a:endParaRPr lang="ru-RU" sz="3400" dirty="0" smtClean="0">
              <a:solidFill>
                <a:schemeClr val="tx1"/>
              </a:solidFill>
            </a:endParaRPr>
          </a:p>
          <a:p>
            <a:r>
              <a:rPr lang="ru-RU" sz="3400" dirty="0" smtClean="0">
                <a:solidFill>
                  <a:schemeClr val="tx1"/>
                </a:solidFill>
              </a:rPr>
              <a:t>5. Забота родителей о закаливании ребенка, максимальное развитие двигательной активности, создание в доме спортивного уголка.</a:t>
            </a:r>
          </a:p>
          <a:p>
            <a:endParaRPr lang="ru-RU" sz="3400" dirty="0" smtClean="0">
              <a:solidFill>
                <a:schemeClr val="tx1"/>
              </a:solidFill>
            </a:endParaRPr>
          </a:p>
          <a:p>
            <a:r>
              <a:rPr lang="ru-RU" sz="3400" dirty="0" smtClean="0">
                <a:solidFill>
                  <a:schemeClr val="tx1"/>
                </a:solidFill>
              </a:rPr>
              <a:t>6. Воспитание самостоятельности и ответственности ребенка как главных условий сохранения здоровья.</a:t>
            </a:r>
          </a:p>
          <a:p>
            <a:pPr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rot="371216">
            <a:off x="5230566" y="1146585"/>
            <a:ext cx="3911067" cy="406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Соматическая </a:t>
            </a:r>
            <a:r>
              <a:rPr lang="ru-RU" sz="2000" b="1" dirty="0" err="1" smtClean="0">
                <a:solidFill>
                  <a:srgbClr val="FF0000"/>
                </a:solidFill>
              </a:rPr>
              <a:t>дезадаптация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68592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Рекомендации для родителей.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5544616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sz="4500" dirty="0" smtClean="0">
                <a:solidFill>
                  <a:schemeClr val="tx1"/>
                </a:solidFill>
              </a:rPr>
              <a:t>1. Обязательное проявление родителями интереса к школе, классу, к каждому прожитому дню. Неформальное общение со своим ребенком после школьного дня.</a:t>
            </a:r>
          </a:p>
          <a:p>
            <a:endParaRPr lang="ru-RU" sz="4500" dirty="0" smtClean="0">
              <a:solidFill>
                <a:schemeClr val="tx1"/>
              </a:solidFill>
            </a:endParaRPr>
          </a:p>
          <a:p>
            <a:r>
              <a:rPr lang="ru-RU" sz="4500" dirty="0" smtClean="0">
                <a:solidFill>
                  <a:schemeClr val="tx1"/>
                </a:solidFill>
              </a:rPr>
              <a:t>2. Обязательное знакомство с его одноклассниками и возможность общения ребят после школы.</a:t>
            </a:r>
          </a:p>
          <a:p>
            <a:endParaRPr lang="ru-RU" sz="4500" dirty="0" smtClean="0">
              <a:solidFill>
                <a:schemeClr val="tx1"/>
              </a:solidFill>
            </a:endParaRPr>
          </a:p>
          <a:p>
            <a:r>
              <a:rPr lang="ru-RU" sz="4500" dirty="0" smtClean="0">
                <a:solidFill>
                  <a:schemeClr val="tx1"/>
                </a:solidFill>
              </a:rPr>
              <a:t>3. Недопустимость физических мер воздействия, запугивания, критики в адрес ребенка, особенно в присутствии других людей, лишение удовольствий, психические наказания.</a:t>
            </a:r>
          </a:p>
          <a:p>
            <a:endParaRPr lang="ru-RU" sz="4500" dirty="0" smtClean="0">
              <a:solidFill>
                <a:schemeClr val="tx1"/>
              </a:solidFill>
            </a:endParaRPr>
          </a:p>
          <a:p>
            <a:r>
              <a:rPr lang="ru-RU" sz="4500" dirty="0" smtClean="0">
                <a:solidFill>
                  <a:schemeClr val="tx1"/>
                </a:solidFill>
              </a:rPr>
              <a:t>4. Учет темперамента ребенка в период адаптации к школьному обучению. Медлительные и малообщительные дети гораздо труднее привыкают к классу, быстро теряют к нему интерес, если чувствуют со стороны взрослых и сверстников насилие сарказм и жестокость.</a:t>
            </a:r>
          </a:p>
          <a:p>
            <a:endParaRPr lang="ru-RU" sz="4500" dirty="0" smtClean="0">
              <a:solidFill>
                <a:schemeClr val="tx1"/>
              </a:solidFill>
            </a:endParaRPr>
          </a:p>
          <a:p>
            <a:r>
              <a:rPr lang="ru-RU" sz="4500" dirty="0" smtClean="0">
                <a:solidFill>
                  <a:schemeClr val="tx1"/>
                </a:solidFill>
              </a:rPr>
              <a:t>5. Предоставление ребенку самостоятельности в учебной работе и организация обоснованного контроля за его учебной деятельностью.</a:t>
            </a:r>
          </a:p>
          <a:p>
            <a:endParaRPr lang="ru-RU" sz="4500" dirty="0" smtClean="0">
              <a:solidFill>
                <a:schemeClr val="tx1"/>
              </a:solidFill>
            </a:endParaRPr>
          </a:p>
          <a:p>
            <a:r>
              <a:rPr lang="ru-RU" sz="4500" dirty="0" smtClean="0">
                <a:solidFill>
                  <a:schemeClr val="tx1"/>
                </a:solidFill>
              </a:rPr>
              <a:t>6. Поощрение ребенка, и не только за учебу. Моральное стимулирование достижений ребенка.</a:t>
            </a:r>
          </a:p>
          <a:p>
            <a:endParaRPr lang="ru-RU" sz="4500" dirty="0"/>
          </a:p>
        </p:txBody>
      </p:sp>
      <p:sp>
        <p:nvSpPr>
          <p:cNvPr id="4" name="TextBox 3"/>
          <p:cNvSpPr txBox="1"/>
          <p:nvPr/>
        </p:nvSpPr>
        <p:spPr>
          <a:xfrm rot="21024118">
            <a:off x="5078207" y="607095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Эмоциональная  </a:t>
            </a:r>
            <a:r>
              <a:rPr lang="ru-RU" sz="2000" b="1" dirty="0" err="1" smtClean="0">
                <a:solidFill>
                  <a:srgbClr val="FF0000"/>
                </a:solidFill>
              </a:rPr>
              <a:t>дезадаптация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857232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600" b="1" u="sng" dirty="0" smtClean="0"/>
              <a:t/>
            </a:r>
            <a:br>
              <a:rPr lang="ru-RU" sz="3600" b="1" u="sng" dirty="0" smtClean="0"/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Вопрос выполнения  домашнего задания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ru-RU" sz="2000" b="1" dirty="0" smtClean="0">
                <a:solidFill>
                  <a:schemeClr val="tx1"/>
                </a:solidFill>
              </a:rPr>
              <a:t>Главное назначение домашнего задания:</a:t>
            </a:r>
          </a:p>
          <a:p>
            <a:pPr lvl="0"/>
            <a:r>
              <a:rPr lang="ru-RU" sz="2000" dirty="0" smtClean="0">
                <a:solidFill>
                  <a:schemeClr val="tx1"/>
                </a:solidFill>
              </a:rPr>
              <a:t>воспитание волевых усилий ребенка, ответственности и самостоятельности;</a:t>
            </a:r>
          </a:p>
          <a:p>
            <a:pPr lvl="0"/>
            <a:r>
              <a:rPr lang="ru-RU" sz="2000" dirty="0" smtClean="0">
                <a:solidFill>
                  <a:schemeClr val="tx1"/>
                </a:solidFill>
              </a:rPr>
              <a:t>овладение навыками учебного труда; </a:t>
            </a:r>
          </a:p>
          <a:p>
            <a:pPr lvl="0"/>
            <a:r>
              <a:rPr lang="ru-RU" sz="2000" dirty="0" smtClean="0">
                <a:solidFill>
                  <a:schemeClr val="tx1"/>
                </a:solidFill>
              </a:rPr>
              <a:t>формирование умения добывать необходимую информацию;</a:t>
            </a:r>
          </a:p>
          <a:p>
            <a:pPr lvl="0"/>
            <a:r>
              <a:rPr lang="ru-RU" sz="2000" dirty="0" smtClean="0">
                <a:solidFill>
                  <a:schemeClr val="tx1"/>
                </a:solidFill>
              </a:rPr>
              <a:t>формирование исследовательских умений ученика (сопоставле­ние, сравнение, предположение, построение гипотезы и т. д.).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tx1"/>
                </a:solidFill>
              </a:rPr>
              <a:t>Выполнение домашнего задания будет результативным, когда:</a:t>
            </a:r>
          </a:p>
          <a:p>
            <a:pPr lvl="0"/>
            <a:r>
              <a:rPr lang="ru-RU" sz="2000" dirty="0" smtClean="0">
                <a:solidFill>
                  <a:schemeClr val="tx1"/>
                </a:solidFill>
              </a:rPr>
              <a:t>ученик будет владеть алгоритмом действий;</a:t>
            </a:r>
          </a:p>
          <a:p>
            <a:pPr lvl="0"/>
            <a:r>
              <a:rPr lang="ru-RU" sz="2000" dirty="0" smtClean="0">
                <a:solidFill>
                  <a:schemeClr val="tx1"/>
                </a:solidFill>
              </a:rPr>
              <a:t>домашнее задание будет учитывать возрастные особенности и интересы учащихся, индивидуальные качества личности ученика;</a:t>
            </a:r>
          </a:p>
          <a:p>
            <a:pPr lvl="0"/>
            <a:r>
              <a:rPr lang="ru-RU" sz="2000" dirty="0" smtClean="0">
                <a:solidFill>
                  <a:schemeClr val="tx1"/>
                </a:solidFill>
              </a:rPr>
              <a:t>вместе с домашним заданием будут четко определяться сроки его исполнения;</a:t>
            </a:r>
          </a:p>
          <a:p>
            <a:pPr lvl="0"/>
            <a:r>
              <a:rPr lang="ru-RU" sz="2000" dirty="0" smtClean="0">
                <a:solidFill>
                  <a:schemeClr val="tx1"/>
                </a:solidFill>
              </a:rPr>
              <a:t>выполнение домашнего задания будет оценено по достоинству и в срок.</a:t>
            </a:r>
          </a:p>
          <a:p>
            <a:pPr>
              <a:buNone/>
            </a:pP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68592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Для учителя подсказка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928670"/>
            <a:ext cx="8229600" cy="558924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tx1"/>
                </a:solidFill>
              </a:rPr>
              <a:t>Слова поддержки </a:t>
            </a:r>
            <a:r>
              <a:rPr lang="ru-RU" sz="1800" dirty="0" smtClean="0">
                <a:solidFill>
                  <a:schemeClr val="tx1"/>
                </a:solidFill>
              </a:rPr>
              <a:t/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·</a:t>
            </a:r>
            <a:r>
              <a:rPr lang="ru-RU" sz="1800" dirty="0" smtClean="0">
                <a:solidFill>
                  <a:schemeClr val="tx1"/>
                </a:solidFill>
              </a:rPr>
              <a:t> Зная тебя, я уверен, что вы все сделали, хорошо. 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· Ты делаешь это очень хорошо. 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· У тебя есть некоторые соображения по этому поводу? Готов ли ты начать? 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-Это серьезный вызов. Но я уверен, что ты готов к нему. </a:t>
            </a:r>
            <a:br>
              <a:rPr lang="ru-RU" sz="1800" dirty="0" smtClean="0">
                <a:solidFill>
                  <a:schemeClr val="tx1"/>
                </a:solidFill>
              </a:rPr>
            </a:br>
            <a:endParaRPr lang="ru-RU" sz="1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1800" b="1" dirty="0" smtClean="0">
                <a:solidFill>
                  <a:schemeClr val="tx1"/>
                </a:solidFill>
              </a:rPr>
              <a:t>Поддерживать можно посредством:</a:t>
            </a:r>
            <a:r>
              <a:rPr lang="ru-RU" sz="1800" dirty="0" smtClean="0">
                <a:solidFill>
                  <a:schemeClr val="tx1"/>
                </a:solidFill>
              </a:rPr>
              <a:t> 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·</a:t>
            </a:r>
            <a:r>
              <a:rPr lang="ru-RU" sz="1800" dirty="0" smtClean="0">
                <a:solidFill>
                  <a:schemeClr val="tx1"/>
                </a:solidFill>
              </a:rPr>
              <a:t> отдельных слов (красиво, прекрасно, здорово). 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· высказываний («Я горжусь тобой», «Спасибо», «Все идет хорошо» и т.д.). 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· прикосновений (дотронуться до руки, обнять его и т.д.). 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· совместных действий (сидеть, стоять рядом и т.д.). </a:t>
            </a:r>
            <a:endParaRPr lang="ru-RU" sz="18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1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1800" b="1" dirty="0" smtClean="0">
                <a:solidFill>
                  <a:schemeClr val="tx1"/>
                </a:solidFill>
              </a:rPr>
              <a:t>Слова разочарования: </a:t>
            </a:r>
            <a:r>
              <a:rPr lang="ru-RU" sz="1800" dirty="0" smtClean="0">
                <a:solidFill>
                  <a:schemeClr val="tx1"/>
                </a:solidFill>
              </a:rPr>
              <a:t/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·</a:t>
            </a:r>
            <a:r>
              <a:rPr lang="ru-RU" sz="1800" dirty="0" smtClean="0">
                <a:solidFill>
                  <a:schemeClr val="tx1"/>
                </a:solidFill>
              </a:rPr>
              <a:t> Зная тебя и твои способности, я думаю, ты смог бы сделать это гораздо лучше. 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· Эта идея никогда не сможет быть реализована. 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-Это для тебя слишком трудно, поэтому я сам это сделаю. 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b="1" dirty="0" smtClean="0">
                <a:solidFill>
                  <a:schemeClr val="tx1"/>
                </a:solidFill>
              </a:rPr>
              <a:t/>
            </a:r>
            <a:br>
              <a:rPr lang="ru-RU" sz="1800" b="1" dirty="0" smtClean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 descr="Картинка 20 из 640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571472" y="260648"/>
            <a:ext cx="4214842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40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Благодарю </a:t>
            </a:r>
            <a:r>
              <a:rPr lang="ru-RU" sz="4000" i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/>
            </a:r>
            <a:br>
              <a:rPr lang="ru-RU" sz="4000" i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</a:br>
            <a:r>
              <a:rPr lang="ru-RU" sz="4000" i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всех за </a:t>
            </a:r>
            <a:r>
              <a:rPr lang="ru-RU" sz="40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внимание</a:t>
            </a:r>
            <a:endParaRPr lang="ru-RU" sz="4000" i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467544" y="260648"/>
            <a:ext cx="8229600" cy="632301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838200" indent="-838200"/>
            <a:r>
              <a:rPr lang="ru-RU" sz="4200" dirty="0">
                <a:solidFill>
                  <a:schemeClr val="tx2"/>
                </a:solidFill>
                <a:latin typeface="Times New Roman" charset="0"/>
              </a:rPr>
              <a:t>      </a:t>
            </a:r>
            <a:r>
              <a:rPr lang="ru-RU" sz="4600" b="1" dirty="0">
                <a:solidFill>
                  <a:srgbClr val="FF0000"/>
                </a:solidFill>
                <a:latin typeface="Times New Roman" charset="0"/>
              </a:rPr>
              <a:t>Пятый класс</a:t>
            </a:r>
            <a:r>
              <a:rPr lang="ru-RU" sz="4600" b="1" dirty="0">
                <a:solidFill>
                  <a:srgbClr val="000066"/>
                </a:solidFill>
                <a:latin typeface="Times New Roman" charset="0"/>
              </a:rPr>
              <a:t/>
            </a:r>
            <a:br>
              <a:rPr lang="ru-RU" sz="4600" b="1" dirty="0">
                <a:solidFill>
                  <a:srgbClr val="000066"/>
                </a:solidFill>
                <a:latin typeface="Times New Roman" charset="0"/>
              </a:rPr>
            </a:br>
            <a:r>
              <a:rPr lang="ru-RU" sz="3800" dirty="0">
                <a:solidFill>
                  <a:srgbClr val="000066"/>
                </a:solidFill>
                <a:latin typeface="Times New Roman" charset="0"/>
              </a:rPr>
              <a:t>переход не только на новую </a:t>
            </a:r>
            <a:r>
              <a:rPr lang="ru-RU" sz="3800" dirty="0" smtClean="0">
                <a:solidFill>
                  <a:srgbClr val="000066"/>
                </a:solidFill>
                <a:latin typeface="Times New Roman" charset="0"/>
              </a:rPr>
              <a:t>ступень обучения, </a:t>
            </a:r>
            <a:r>
              <a:rPr lang="ru-RU" sz="3800" dirty="0">
                <a:solidFill>
                  <a:srgbClr val="000066"/>
                </a:solidFill>
                <a:latin typeface="Times New Roman" charset="0"/>
              </a:rPr>
              <a:t>но и в новый период развития - </a:t>
            </a:r>
            <a:r>
              <a:rPr lang="ru-RU" sz="4600" b="1" dirty="0">
                <a:solidFill>
                  <a:srgbClr val="000066"/>
                </a:solidFill>
                <a:latin typeface="Times New Roman" charset="0"/>
              </a:rPr>
              <a:t>отрочество. </a:t>
            </a:r>
            <a:br>
              <a:rPr lang="ru-RU" sz="4600" b="1" dirty="0">
                <a:solidFill>
                  <a:srgbClr val="000066"/>
                </a:solidFill>
                <a:latin typeface="Times New Roman" charset="0"/>
              </a:rPr>
            </a:br>
            <a:endParaRPr lang="ru-RU" sz="4600" b="1" dirty="0">
              <a:solidFill>
                <a:srgbClr val="000066"/>
              </a:solidFill>
              <a:latin typeface="Times New Roman" charset="0"/>
            </a:endParaRP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0"/>
            <a:ext cx="1800225" cy="1979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23556" name="Picture 4" descr="slide0055_image07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4343400"/>
            <a:ext cx="1676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539552" y="332656"/>
            <a:ext cx="8352928" cy="6192688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>
              <a:buNone/>
            </a:pPr>
            <a:endParaRPr lang="ru-RU" b="1" dirty="0" smtClean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dirty="0" smtClean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dirty="0" smtClean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dirty="0" smtClean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За то, как наши дети войдут в этот возраст, будут ли успешны в учебе и жизни в целом, лежит ответственность на нас, взрослых – педагогах и родителях.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 descr="Картинка 94 из 152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692696"/>
            <a:ext cx="1544142" cy="15720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800" b="1" dirty="0">
                <a:solidFill>
                  <a:srgbClr val="993300"/>
                </a:solidFill>
              </a:rPr>
              <a:t>Психологические особенности</a:t>
            </a:r>
            <a:br>
              <a:rPr lang="ru-RU" sz="3800" b="1" dirty="0">
                <a:solidFill>
                  <a:srgbClr val="993300"/>
                </a:solidFill>
              </a:rPr>
            </a:br>
            <a:r>
              <a:rPr lang="ru-RU" sz="3800" b="1" dirty="0">
                <a:solidFill>
                  <a:srgbClr val="993300"/>
                </a:solidFill>
              </a:rPr>
              <a:t>младшего подростка: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1.Проявление чувства взрослости.</a:t>
            </a:r>
          </a:p>
          <a:p>
            <a:pPr>
              <a:buFont typeface="Wingdings" pitchFamily="2" charset="2"/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2.Рост самооценки.</a:t>
            </a:r>
            <a:endParaRPr lang="ru-RU" sz="20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3.Проявление самостоятельности в приобретении знаний.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4.Появление познавательной </a:t>
            </a:r>
            <a:r>
              <a:rPr lang="ru-RU" sz="2000" dirty="0" smtClean="0">
                <a:solidFill>
                  <a:schemeClr val="tx1"/>
                </a:solidFill>
              </a:rPr>
              <a:t>мотивации.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539552" y="3068960"/>
            <a:ext cx="6775648" cy="3958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000" dirty="0"/>
              <a:t>5. Желание быть не хуже других.</a:t>
            </a:r>
          </a:p>
          <a:p>
            <a:r>
              <a:rPr lang="ru-RU" sz="2000" dirty="0"/>
              <a:t>6. Потребность в достойном положении в коллективе сверстников, в </a:t>
            </a:r>
            <a:r>
              <a:rPr lang="ru-RU" sz="2000" dirty="0" smtClean="0"/>
              <a:t>семье.</a:t>
            </a:r>
            <a:endParaRPr lang="ru-RU" sz="2000" dirty="0"/>
          </a:p>
          <a:p>
            <a:r>
              <a:rPr lang="ru-RU" sz="2000" dirty="0"/>
              <a:t>7. Стремление обзавестись верным </a:t>
            </a:r>
            <a:r>
              <a:rPr lang="ru-RU" sz="2000" dirty="0" smtClean="0"/>
              <a:t>другом.</a:t>
            </a:r>
            <a:endParaRPr lang="ru-RU" sz="2000" dirty="0"/>
          </a:p>
          <a:p>
            <a:r>
              <a:rPr lang="ru-RU" sz="2000" dirty="0"/>
              <a:t>8. Стремление избежать изоляции, как в классе, так и в малом </a:t>
            </a:r>
            <a:r>
              <a:rPr lang="ru-RU" sz="2000" dirty="0" smtClean="0"/>
              <a:t>коллективе.</a:t>
            </a:r>
            <a:endParaRPr lang="ru-RU" sz="2000" dirty="0"/>
          </a:p>
          <a:p>
            <a:r>
              <a:rPr lang="ru-RU" sz="2000" dirty="0"/>
              <a:t>9. Повышенный интерес к вопросу о “соотношении сил” в </a:t>
            </a:r>
            <a:r>
              <a:rPr lang="ru-RU" sz="2000" dirty="0" smtClean="0"/>
              <a:t>классе.</a:t>
            </a:r>
            <a:endParaRPr lang="ru-RU" sz="2000" dirty="0"/>
          </a:p>
          <a:p>
            <a:r>
              <a:rPr lang="ru-RU" sz="2000" dirty="0"/>
              <a:t>10. Установление доверительных отношений со </a:t>
            </a:r>
            <a:r>
              <a:rPr lang="ru-RU" sz="2000" dirty="0" smtClean="0"/>
              <a:t>сверстниками  (ведущая деятельность – общение).</a:t>
            </a:r>
          </a:p>
          <a:p>
            <a:endParaRPr lang="ru-RU" sz="2000" dirty="0"/>
          </a:p>
          <a:p>
            <a:pPr>
              <a:lnSpc>
                <a:spcPct val="80000"/>
              </a:lnSpc>
              <a:spcBef>
                <a:spcPct val="50000"/>
              </a:spcBef>
            </a:pPr>
            <a:endParaRPr lang="ru-RU" sz="2400" dirty="0"/>
          </a:p>
        </p:txBody>
      </p:sp>
      <p:pic>
        <p:nvPicPr>
          <p:cNvPr id="5" name="Picture 5" descr="gallery_2_388_4725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332656"/>
            <a:ext cx="964869" cy="1080120"/>
          </a:xfrm>
          <a:prstGeom prst="rect">
            <a:avLst/>
          </a:prstGeom>
          <a:noFill/>
        </p:spPr>
      </p:pic>
      <p:pic>
        <p:nvPicPr>
          <p:cNvPr id="6" name="Picture 6" descr="bratz00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88640"/>
            <a:ext cx="890315" cy="1224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3568" y="1844824"/>
            <a:ext cx="8229600" cy="4281339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11. Повышенное внимание к своей внешности.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12. Ярко выраженная эмоциональность, высокая тревожность, неустойчивая </a:t>
            </a:r>
            <a:r>
              <a:rPr lang="ru-RU" sz="2000" dirty="0" smtClean="0">
                <a:solidFill>
                  <a:schemeClr val="tx1"/>
                </a:solidFill>
              </a:rPr>
              <a:t>психика.</a:t>
            </a:r>
            <a:endParaRPr lang="ru-RU" sz="20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13. Отсутствие авторитета возраста; намеренная манипуляция взрослыми.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14. Повышенное негативное отношение к учителям, родителям, взрослым.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15.Отвращение к необоснованным </a:t>
            </a:r>
            <a:r>
              <a:rPr lang="ru-RU" sz="2000" dirty="0" smtClean="0">
                <a:solidFill>
                  <a:schemeClr val="tx1"/>
                </a:solidFill>
              </a:rPr>
              <a:t>запретам.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539552" y="4437112"/>
            <a:ext cx="7344816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000" dirty="0"/>
              <a:t>16. Переоценка своих </a:t>
            </a:r>
            <a:r>
              <a:rPr lang="ru-RU" sz="2000" dirty="0" smtClean="0"/>
              <a:t>возможностей.</a:t>
            </a:r>
            <a:endParaRPr lang="ru-RU" sz="2000" dirty="0"/>
          </a:p>
          <a:p>
            <a:r>
              <a:rPr lang="ru-RU" sz="2000" dirty="0"/>
              <a:t>17.Отсутствие адаптации к </a:t>
            </a:r>
            <a:r>
              <a:rPr lang="ru-RU" sz="2000" dirty="0" smtClean="0"/>
              <a:t>неудачам.</a:t>
            </a:r>
            <a:endParaRPr lang="ru-RU" sz="2000" dirty="0"/>
          </a:p>
          <a:p>
            <a:r>
              <a:rPr lang="ru-RU" sz="2000" dirty="0"/>
              <a:t>18.Проявление </a:t>
            </a:r>
            <a:r>
              <a:rPr lang="ru-RU" sz="2000" dirty="0" smtClean="0"/>
              <a:t>эгоцентризма.</a:t>
            </a:r>
            <a:endParaRPr lang="ru-RU" sz="2000" dirty="0"/>
          </a:p>
          <a:p>
            <a:r>
              <a:rPr lang="ru-RU" sz="2000" dirty="0"/>
              <a:t>19. Внутренний конфликт с самим собой и окружающими.</a:t>
            </a:r>
          </a:p>
          <a:p>
            <a:r>
              <a:rPr lang="ru-RU" sz="2000" dirty="0"/>
              <a:t>20. Страх одиночества.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560" y="620688"/>
            <a:ext cx="8208912" cy="107721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993300"/>
                </a:solidFill>
              </a:rPr>
              <a:t>Психологические особенности</a:t>
            </a:r>
            <a:br>
              <a:rPr lang="ru-RU" sz="3200" b="1" dirty="0" smtClean="0">
                <a:solidFill>
                  <a:srgbClr val="993300"/>
                </a:solidFill>
              </a:rPr>
            </a:br>
            <a:r>
              <a:rPr lang="ru-RU" sz="3200" b="1" dirty="0" smtClean="0">
                <a:solidFill>
                  <a:srgbClr val="993300"/>
                </a:solidFill>
              </a:rPr>
              <a:t>младшего подростка: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260648"/>
            <a:ext cx="8435280" cy="633670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buFont typeface="Wingdings" pitchFamily="2" charset="2"/>
              <a:buNone/>
            </a:pPr>
            <a:endParaRPr lang="ru-RU" b="1" dirty="0" smtClean="0">
              <a:solidFill>
                <a:schemeClr val="tx2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>
              <a:buNone/>
            </a:pPr>
            <a:endParaRPr lang="ru-RU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Адаптация -</a:t>
            </a: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приспособление </a:t>
            </a:r>
            <a:r>
              <a:rPr lang="ru-RU" sz="3600" b="1" dirty="0">
                <a:solidFill>
                  <a:schemeClr val="tx2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 окружающей среде, обществу, смене обстоятельств, переходу с одного жизненного </a:t>
            </a: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уровня или уклада </a:t>
            </a:r>
            <a:r>
              <a:rPr lang="ru-RU" sz="3600" b="1" dirty="0">
                <a:solidFill>
                  <a:schemeClr val="tx2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на другой.</a:t>
            </a:r>
          </a:p>
          <a:p>
            <a:pPr algn="ctr">
              <a:buFont typeface="Wingdings" pitchFamily="2" charset="2"/>
              <a:buNone/>
            </a:pPr>
            <a:r>
              <a:rPr lang="ru-RU" sz="3600" b="1" dirty="0">
                <a:solidFill>
                  <a:schemeClr val="tx2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Обратный процесс –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дезадаптация</a:t>
            </a: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0"/>
            <a:ext cx="1547664" cy="17018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5" name="Picture 4" descr="slide0055_image07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5157192"/>
            <a:ext cx="1676400" cy="1468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>
                <a:solidFill>
                  <a:srgbClr val="993300"/>
                </a:solidFill>
              </a:rPr>
              <a:t>Трудности адаптации к среднему звену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700808"/>
            <a:ext cx="8229600" cy="4525963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1.Несколько учителей с разными </a:t>
            </a:r>
            <a:r>
              <a:rPr lang="ru-RU" sz="2000" dirty="0" smtClean="0">
                <a:solidFill>
                  <a:schemeClr val="tx1"/>
                </a:solidFill>
              </a:rPr>
              <a:t>требованиями.</a:t>
            </a:r>
            <a:endParaRPr lang="ru-RU" sz="20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2.Нехватка внимания со стороны классного руководителя.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3. Возросший темп и объем </a:t>
            </a:r>
            <a:r>
              <a:rPr lang="ru-RU" sz="2000" dirty="0" smtClean="0">
                <a:solidFill>
                  <a:schemeClr val="tx1"/>
                </a:solidFill>
              </a:rPr>
              <a:t>работы.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67544" y="2780928"/>
            <a:ext cx="639045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000" dirty="0"/>
              <a:t>4. Новые требования к оформлению </a:t>
            </a:r>
            <a:r>
              <a:rPr lang="ru-RU" sz="2000" dirty="0" smtClean="0"/>
              <a:t>работ.</a:t>
            </a:r>
            <a:endParaRPr lang="ru-RU" sz="2000" dirty="0"/>
          </a:p>
          <a:p>
            <a:r>
              <a:rPr lang="ru-RU" sz="2000" dirty="0"/>
              <a:t>5. Большой поток новой информации, незнакомые слова и </a:t>
            </a:r>
            <a:r>
              <a:rPr lang="ru-RU" sz="2000" dirty="0" smtClean="0"/>
              <a:t>термины.</a:t>
            </a:r>
            <a:endParaRPr lang="ru-RU" sz="2000" dirty="0"/>
          </a:p>
          <a:p>
            <a:r>
              <a:rPr lang="ru-RU" sz="2000" dirty="0"/>
              <a:t>6. Самостоятельный поиск информации. Использование словарей и справочников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7. Смена статуса.</a:t>
            </a:r>
          </a:p>
          <a:p>
            <a:r>
              <a:rPr lang="ru-RU" sz="2000" dirty="0" smtClean="0"/>
              <a:t>8. Много кабинетов, предметов.</a:t>
            </a:r>
          </a:p>
          <a:p>
            <a:r>
              <a:rPr lang="ru-RU" sz="2000" dirty="0" smtClean="0"/>
              <a:t>9. Новые правила и требования классного руководителя.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 rot="346895">
            <a:off x="1116857" y="5492665"/>
            <a:ext cx="390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/>
              <a:t>изменение условий обучения</a:t>
            </a:r>
          </a:p>
        </p:txBody>
      </p:sp>
      <p:sp>
        <p:nvSpPr>
          <p:cNvPr id="8" name="TextBox 7"/>
          <p:cNvSpPr txBox="1"/>
          <p:nvPr/>
        </p:nvSpPr>
        <p:spPr>
          <a:xfrm rot="21220858">
            <a:off x="767524" y="596730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/>
              <a:t>изменение требований</a:t>
            </a:r>
          </a:p>
        </p:txBody>
      </p:sp>
      <p:sp>
        <p:nvSpPr>
          <p:cNvPr id="9" name="TextBox 8"/>
          <p:cNvSpPr txBox="1"/>
          <p:nvPr/>
        </p:nvSpPr>
        <p:spPr>
          <a:xfrm rot="21151464">
            <a:off x="5302335" y="551043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/>
              <a:t>отсутствие контроля</a:t>
            </a:r>
          </a:p>
        </p:txBody>
      </p:sp>
      <p:sp>
        <p:nvSpPr>
          <p:cNvPr id="10" name="TextBox 9"/>
          <p:cNvSpPr txBox="1"/>
          <p:nvPr/>
        </p:nvSpPr>
        <p:spPr>
          <a:xfrm rot="484769">
            <a:off x="5292080" y="4149080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/>
              <a:t>пробелы в знаниях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>
                <a:solidFill>
                  <a:srgbClr val="993300"/>
                </a:solidFill>
              </a:rPr>
              <a:t>Признаки успешной адаптации: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8229600" cy="4525963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 dirty="0">
                <a:solidFill>
                  <a:schemeClr val="tx1"/>
                </a:solidFill>
              </a:rPr>
              <a:t>1</a:t>
            </a:r>
            <a:r>
              <a:rPr lang="ru-RU" sz="2000" dirty="0">
                <a:solidFill>
                  <a:schemeClr val="tx1"/>
                </a:solidFill>
              </a:rPr>
              <a:t>. Удовлетворенность ребенка процессом </a:t>
            </a:r>
            <a:r>
              <a:rPr lang="ru-RU" sz="2000" dirty="0" smtClean="0">
                <a:solidFill>
                  <a:schemeClr val="tx1"/>
                </a:solidFill>
              </a:rPr>
              <a:t>обучения.</a:t>
            </a:r>
            <a:endParaRPr lang="ru-RU" sz="20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2. Ребенок легко справляется с </a:t>
            </a:r>
            <a:r>
              <a:rPr lang="ru-RU" sz="2000" dirty="0" smtClean="0">
                <a:solidFill>
                  <a:schemeClr val="tx1"/>
                </a:solidFill>
              </a:rPr>
              <a:t>программой.</a:t>
            </a:r>
            <a:endParaRPr lang="ru-RU" sz="20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3. Степень самостоятельности ребенка при выполнении им учебных заданий, готовность прибегнуть к помощи взрослого лишь ПОСЛЕ попыток выполнить задание </a:t>
            </a:r>
            <a:r>
              <a:rPr lang="ru-RU" sz="2000" dirty="0" smtClean="0">
                <a:solidFill>
                  <a:schemeClr val="tx1"/>
                </a:solidFill>
              </a:rPr>
              <a:t>самому.</a:t>
            </a:r>
            <a:endParaRPr lang="ru-RU" sz="20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4.Удовлетворенность межличностными отношениями – с одноклассниками и учителем.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5. Хорошее </a:t>
            </a:r>
            <a:r>
              <a:rPr lang="ru-RU" sz="2000" dirty="0" smtClean="0">
                <a:solidFill>
                  <a:schemeClr val="tx1"/>
                </a:solidFill>
              </a:rPr>
              <a:t>самочувствие, аппетит, сон.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>
                <a:solidFill>
                  <a:srgbClr val="993300"/>
                </a:solidFill>
              </a:rPr>
              <a:t>Признаки </a:t>
            </a:r>
            <a:r>
              <a:rPr lang="ru-RU" sz="3200" b="1" dirty="0" err="1">
                <a:solidFill>
                  <a:srgbClr val="993300"/>
                </a:solidFill>
              </a:rPr>
              <a:t>дезадаптации</a:t>
            </a:r>
            <a:endParaRPr lang="ru-RU" sz="3200" b="1" dirty="0">
              <a:solidFill>
                <a:srgbClr val="993300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556792"/>
            <a:ext cx="8229600" cy="508518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r>
              <a:rPr lang="ru-RU" sz="2000" dirty="0"/>
              <a:t>1</a:t>
            </a:r>
            <a:r>
              <a:rPr lang="ru-RU" sz="2000" dirty="0">
                <a:solidFill>
                  <a:schemeClr val="tx1"/>
                </a:solidFill>
              </a:rPr>
              <a:t>. Усталый, утомлённый внешний вид ребёнка.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2. Нежелание ребёнка делиться своими впечатлениями о проведённом дне.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3. Стремление отвлечь взрослого от школьных событий, переключить внимание на другие темы.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4. Нежелания выполнять домашние задания.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5. Негативные характеристики в адрес школы, учителей, одноклассников.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5. Жалобы на те или иные события, связанные со школой.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6. Беспокойный сон. Нарушение </a:t>
            </a:r>
            <a:r>
              <a:rPr lang="ru-RU" sz="2000" dirty="0" smtClean="0">
                <a:solidFill>
                  <a:schemeClr val="tx1"/>
                </a:solidFill>
              </a:rPr>
              <a:t>аппетита.</a:t>
            </a:r>
            <a:endParaRPr lang="ru-RU" sz="20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7. Трудности утреннего пробуждения, вялость.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8. Постоянные жалобы на плохое самочувствие.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9. Снижение работоспособности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10. Забывчивость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solidFill>
                  <a:schemeClr val="tx1"/>
                </a:solidFill>
              </a:rPr>
              <a:t>11. Неорганизованность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1058</Words>
  <Application>Microsoft Office PowerPoint</Application>
  <PresentationFormat>Экран (4:3)</PresentationFormat>
  <Paragraphs>164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В пятый как в первый</vt:lpstr>
      <vt:lpstr>Слайд 2</vt:lpstr>
      <vt:lpstr>Слайд 3</vt:lpstr>
      <vt:lpstr>Психологические особенности младшего подростка:</vt:lpstr>
      <vt:lpstr>Слайд 5</vt:lpstr>
      <vt:lpstr>Слайд 6</vt:lpstr>
      <vt:lpstr>Трудности адаптации к среднему звену</vt:lpstr>
      <vt:lpstr>Признаки успешной адаптации:</vt:lpstr>
      <vt:lpstr>Признаки дезадаптации</vt:lpstr>
      <vt:lpstr>Признаки дезадаптации</vt:lpstr>
      <vt:lpstr>Виды дезадаптации</vt:lpstr>
      <vt:lpstr> Задачи на период адаптации, поставленные классным руководителем. </vt:lpstr>
      <vt:lpstr>Беседы с учениками </vt:lpstr>
      <vt:lpstr>Правила для пятиклассника</vt:lpstr>
      <vt:lpstr> Рекомендации для родителей. </vt:lpstr>
      <vt:lpstr> Рекомендации для родителей. </vt:lpstr>
      <vt:lpstr> Вопрос выполнения  домашнего задания </vt:lpstr>
      <vt:lpstr>Для учителя подсказка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пятый как в первый</dc:title>
  <dc:creator>1</dc:creator>
  <cp:lastModifiedBy>Пользователь Windows</cp:lastModifiedBy>
  <cp:revision>72</cp:revision>
  <dcterms:created xsi:type="dcterms:W3CDTF">2014-10-26T15:28:04Z</dcterms:created>
  <dcterms:modified xsi:type="dcterms:W3CDTF">2015-06-07T16:21:22Z</dcterms:modified>
</cp:coreProperties>
</file>