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1" d="100"/>
          <a:sy n="61" d="100"/>
        </p:scale>
        <p:origin x="996" y="6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FE8A47-FC91-421B-BF23-794B62291CB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4B05D1-5C17-4DA7-B62F-89626BF22A4C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slide" Target="slide7.xml"/><Relationship Id="rId5" Type="http://schemas.openxmlformats.org/officeDocument/2006/relationships/image" Target="../media/image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" Target="slide7.xml"/><Relationship Id="rId5" Type="http://schemas.openxmlformats.org/officeDocument/2006/relationships/image" Target="../media/image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" Target="slide7.xml"/><Relationship Id="rId6" Type="http://schemas.openxmlformats.org/officeDocument/2006/relationships/image" Target="../media/image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Relationship Id="rId4" Type="http://schemas.openxmlformats.org/officeDocument/2006/relationships/image" Target="../media/image9.png"/><Relationship Id="rId5" Type="http://schemas.openxmlformats.org/officeDocument/2006/relationships/image" Target="../media/image1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2.xml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slide" Target="slide3.xml"/><Relationship Id="rId4" Type="http://schemas.openxmlformats.org/officeDocument/2006/relationships/slide" Target="slide14.xml"/><Relationship Id="rId5" Type="http://schemas.openxmlformats.org/officeDocument/2006/relationships/slide" Target="slide16.xml"/><Relationship Id="rId6" Type="http://schemas.openxmlformats.org/officeDocument/2006/relationships/slide" Target="slide17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slide" Target="slide10.xml"/><Relationship Id="rId6" Type="http://schemas.openxmlformats.org/officeDocument/2006/relationships/slide" Target="slide11.xml"/><Relationship Id="rId7" Type="http://schemas.openxmlformats.org/officeDocument/2006/relationships/slide" Target="slide1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slide" Target="slide7.xml"/><Relationship Id="rId5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slide" Target="slide7.xml"/><Relationship Id="rId5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657475" y="90472"/>
            <a:ext cx="12231049" cy="68866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052610" y="0"/>
            <a:ext cx="9418320" cy="27431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6000">
                <a:solidFill>
                  <a:srgbClr val="000000"/>
                </a:solidFill>
                <a:latin typeface="Times New Roman"/>
                <a:ea typeface="Times New Roman"/>
              </a:rPr>
              <a:t>«Требования к организации обучения в начальной школе с учетом СанПиН»</a:t>
            </a:r>
            <a:endParaRPr lang="ru-RU" b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980959" y="4341792"/>
            <a:ext cx="2740854" cy="2052001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Презентацию подготовила Николаева Татьяна Евгеньевна</a:t>
            </a:r>
            <a:endParaRPr lang="en-US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Учитель начальных классов</a:t>
            </a:r>
            <a:endParaRPr/>
          </a:p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2024 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257833" y="2870668"/>
            <a:ext cx="6738028" cy="3668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423745" y="-394138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Информационная зона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128751" y="453922"/>
            <a:ext cx="115245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Цель:</a:t>
            </a:r>
            <a:r>
              <a:rPr lang="en-US" sz="2800">
                <a:latin typeface="Times New Roman"/>
                <a:cs typeface="Times New Roman"/>
              </a:rPr>
              <a:t> </a:t>
            </a:r>
            <a:r>
              <a:rPr lang="ru-RU" sz="2800">
                <a:latin typeface="Times New Roman"/>
                <a:cs typeface="Times New Roman"/>
              </a:rPr>
              <a:t>создание определенной конкретности и образности в абстрактном мышлении учащихся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 повышение познавательного интереса к предмету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 а также для расширения кругозора</a:t>
            </a:r>
            <a:r>
              <a:rPr lang="en-US" sz="2800">
                <a:latin typeface="Times New Roman"/>
                <a:cs typeface="Times New Roman"/>
              </a:rPr>
              <a:t>.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Данная зона должна содержать следующую информацию:</a:t>
            </a:r>
            <a:r>
              <a:rPr lang="en-US" sz="2800">
                <a:latin typeface="Times New Roman"/>
                <a:cs typeface="Times New Roman"/>
              </a:rPr>
              <a:t> </a:t>
            </a:r>
            <a:r>
              <a:rPr lang="ru-RU" sz="2800">
                <a:latin typeface="Times New Roman"/>
                <a:cs typeface="Times New Roman"/>
              </a:rPr>
              <a:t>для родителей 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о здоровом образе жизни 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о правилах дорожного движения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 об основе безопасности жизнедеятельности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  о данном классе(список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актив класса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дни рождения и </a:t>
            </a:r>
            <a:r>
              <a:rPr lang="ru-RU" sz="2800">
                <a:latin typeface="Times New Roman"/>
                <a:cs typeface="Times New Roman"/>
              </a:rPr>
              <a:t>тд</a:t>
            </a:r>
            <a:r>
              <a:rPr lang="en-US" sz="2800">
                <a:latin typeface="Times New Roman"/>
                <a:cs typeface="Times New Roman"/>
              </a:rPr>
              <a:t>.),</a:t>
            </a:r>
            <a:r>
              <a:rPr lang="ru-RU" sz="2800">
                <a:latin typeface="Times New Roman"/>
                <a:cs typeface="Times New Roman"/>
              </a:rPr>
              <a:t>символика страны 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области</a:t>
            </a:r>
            <a:r>
              <a:rPr lang="en-US" sz="2800">
                <a:latin typeface="Times New Roman"/>
                <a:cs typeface="Times New Roman"/>
              </a:rPr>
              <a:t>,</a:t>
            </a:r>
            <a:r>
              <a:rPr lang="ru-RU" sz="2800">
                <a:latin typeface="Times New Roman"/>
                <a:cs typeface="Times New Roman"/>
              </a:rPr>
              <a:t> района</a:t>
            </a:r>
            <a:r>
              <a:rPr lang="en-US" sz="2800">
                <a:latin typeface="Times New Roman"/>
                <a:cs typeface="Times New Roman"/>
              </a:rPr>
              <a:t>.</a:t>
            </a:r>
            <a:endParaRPr lang="ru-RU" sz="2800"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0" t="11196" r="0" b="26709"/>
          <a:stretch/>
        </p:blipFill>
        <p:spPr bwMode="auto">
          <a:xfrm>
            <a:off x="2601310" y="3562465"/>
            <a:ext cx="7283669" cy="3266908"/>
          </a:xfrm>
          <a:prstGeom prst="rect">
            <a:avLst/>
          </a:prstGeom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74319" y="5922763"/>
            <a:ext cx="1048603" cy="53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29403" y="-32855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Зеленая зона</a:t>
            </a:r>
            <a:endParaRPr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88024" y="555570"/>
            <a:ext cx="11826766" cy="4351338"/>
          </a:xfrm>
        </p:spPr>
        <p:txBody>
          <a:bodyPr/>
          <a:lstStyle/>
          <a:p>
            <a:pPr marL="0" marR="0" lvl="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Wingdings 3"/>
              <a:buNone/>
              <a:defRPr/>
            </a:pPr>
            <a:r>
              <a:rPr lang="ru-RU" sz="3200" b="1" i="1" u="none" strike="noStrike" cap="none" spc="0">
                <a:ln>
                  <a:noFill/>
                </a:ln>
                <a:latin typeface="Times New Roman"/>
                <a:cs typeface="Times New Roman"/>
              </a:rPr>
              <a:t>Цель: </a:t>
            </a:r>
            <a:r>
              <a:rPr lang="ru-RU" sz="3200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способствовать развитию многих качеств, с раннего детства прививать любовь к природе, трудолюбие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Wingdings 3"/>
              <a:buNone/>
              <a:defRPr/>
            </a:pPr>
            <a:r>
              <a:rPr lang="ru-RU" sz="3200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Все растения должны быть подписаны на кашпо, поливать нужно не реже 2 раз в неделю. Убирать пыль с растений водой и каждый день. Проконсультироваться с медработниками насчет аллергического заболевания детей.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60073" y="3132924"/>
            <a:ext cx="5743903" cy="3598952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866187" y="6155734"/>
            <a:ext cx="1048603" cy="53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530365" y="-335510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Санитарно-гигиеническая зона</a:t>
            </a:r>
            <a:endParaRPr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145831" y="643211"/>
            <a:ext cx="11900338" cy="4351338"/>
          </a:xfrm>
        </p:spPr>
        <p:txBody>
          <a:bodyPr/>
          <a:lstStyle/>
          <a:p>
            <a:pPr marL="0" marR="0" lvl="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Wingdings 3"/>
              <a:buNone/>
              <a:defRPr/>
            </a:pPr>
            <a:r>
              <a:rPr lang="ru-RU" b="1" i="1" u="none" strike="noStrike" cap="none" spc="0">
                <a:ln>
                  <a:noFill/>
                </a:ln>
                <a:latin typeface="Times New Roman"/>
                <a:cs typeface="Times New Roman"/>
              </a:rPr>
              <a:t>Цель: </a:t>
            </a:r>
            <a:r>
              <a:rPr lang="ru-RU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формирование у учащихся основных гигиенических норм, правил и навыков.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Wingdings 3"/>
              <a:buNone/>
              <a:defRPr/>
            </a:pPr>
            <a:r>
              <a:rPr lang="ru-RU">
                <a:latin typeface="Times New Roman"/>
                <a:cs typeface="Times New Roman"/>
              </a:rPr>
              <a:t>Эта</a:t>
            </a:r>
            <a:r>
              <a:rPr lang="ru-RU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 зона включает в себя стенды с основными гигиеническими нормами и правилами, аптечку и средства гигиены, раковину, зеркало, емкость для мусора, бумажные полотенца, а так же ведро, савок, веник, швабру для уборки</a:t>
            </a:r>
            <a:r>
              <a:rPr lang="en-US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,</a:t>
            </a:r>
            <a:r>
              <a:rPr lang="ru-RU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место для питья учащихся</a:t>
            </a:r>
            <a:r>
              <a:rPr lang="ru-RU" sz="3200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54411" y="3025718"/>
            <a:ext cx="3379202" cy="3831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37590" y="3399199"/>
            <a:ext cx="4285455" cy="3458801"/>
          </a:xfrm>
          <a:prstGeom prst="rect">
            <a:avLst/>
          </a:prstGeom>
        </p:spPr>
      </p:pic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997566" y="6061613"/>
            <a:ext cx="1048603" cy="53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966545" y="128642"/>
            <a:ext cx="10515600" cy="59499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Модель кабинета по СанПиН</a:t>
            </a:r>
            <a:endParaRPr/>
          </a:p>
        </p:txBody>
      </p:sp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1264919" y="723637"/>
            <a:ext cx="9662160" cy="6000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3931" y="-409902"/>
            <a:ext cx="11824136" cy="141889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i="0">
                <a:solidFill>
                  <a:srgbClr val="000000"/>
                </a:solidFill>
                <a:latin typeface="Times New Roman"/>
                <a:cs typeface="Times New Roman"/>
              </a:rPr>
              <a:t>Требования к воздушно-тепловому режиму</a:t>
            </a:r>
            <a:endParaRPr lang="ru-RU" sz="3600">
              <a:latin typeface="Times New Roman"/>
              <a:cs typeface="Times New Roman"/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569366" y="5887954"/>
            <a:ext cx="1048603" cy="536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457200" y="487922"/>
            <a:ext cx="6069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СанПиН</a:t>
            </a:r>
            <a:endParaRPr lang="ru-RU" sz="3200"/>
          </a:p>
        </p:txBody>
      </p:sp>
      <p:sp>
        <p:nvSpPr>
          <p:cNvPr id="6" name="TextBox 5"/>
          <p:cNvSpPr txBox="1"/>
          <p:nvPr/>
        </p:nvSpPr>
        <p:spPr bwMode="auto">
          <a:xfrm>
            <a:off x="0" y="1008993"/>
            <a:ext cx="121920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6.4. В помещениях общеобразовательных учреждений относительная влажность воздуха должна составлять 40 - 60 %, скорость движения воздуха не более 0,1 м/сек.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6.5. При наличии печного отопления в существующих зданиях общеобразовательных учреждений топка устраивается в коридоре. Во избежание загрязнения воздуха помещений окисью углерода печные трубы закрываются не ранее полного сгорания топлива и не позднее чем за два часа до прихода обучающихся.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Для вновь строящихся и реконструируемых зданий общеобразовательных учреждений печное отопление не допускается.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6.6. Учебные помещения проветриваются во время перемен, а рекреационные - во время уроков. До начала занятий и после их окончания необходимо осуществлять сквозное проветривание учебных помещений. Продолжительность сквозного проветривания определяется погодными условиями, направлением и скоростью движения ветра, эффективностью отопительной системы. Рекомендуемая длительность сквозного проветривания приведена в таблице 2.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801709" y="4407412"/>
            <a:ext cx="4603531" cy="2577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1859" y="1489396"/>
            <a:ext cx="10671941" cy="3219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-685248"/>
            <a:ext cx="12285280" cy="187357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>
                <a:latin typeface="Times New Roman"/>
                <a:cs typeface="Times New Roman"/>
              </a:rPr>
              <a:t>Требования к естественному и искусственному освещению</a:t>
            </a:r>
            <a:endParaRPr/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24297" y="5995795"/>
            <a:ext cx="1048603" cy="536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14350" y="666832"/>
            <a:ext cx="5628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СанПиН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 bwMode="auto">
          <a:xfrm>
            <a:off x="46640" y="1188330"/>
            <a:ext cx="121920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7.1.1. Все учебные помещения должны иметь естественное освещение в соответствии с гигиеническими требованиями к естественному, искусственному, совмещенному освещению жилых и общественных зданий. 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7.1.3. В учебных помещениях следует проектировать боковое естественное левостороннее освещение. При глубине учебных помещений более 6 м обязательно устройство правостороннего подсвета, высота которого должна быть не менее 2,2 м от пола.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Не допускается направление основного светового потока спереди и сзади от обучающихся.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7.1.7. Окна учебных помещений должны быть ориентированы на южные, юго-восточные и восточные стороны горизонта. </a:t>
            </a:r>
            <a:endParaRPr lang="ru-RU" sz="24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Arial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29285" y="4558497"/>
            <a:ext cx="5905534" cy="245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02173" y="-721436"/>
            <a:ext cx="11190890" cy="207853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>
                <a:latin typeface="Times New Roman"/>
                <a:cs typeface="Times New Roman"/>
              </a:rPr>
              <a:t>Требования к режиму образовательного процесса</a:t>
            </a:r>
            <a:endParaRPr/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74319" y="6003677"/>
            <a:ext cx="1048603" cy="536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302173" y="514049"/>
            <a:ext cx="5123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СанПиН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 bwMode="auto">
          <a:xfrm>
            <a:off x="0" y="1037269"/>
            <a:ext cx="12360165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10.1. Оптимальный возраст начала школьного обучения - не ранее 7 лет. В 1-е классы принимают детей 8-го или 7-го года жизни. Прием детей 7-го года жизни осуществляют при достижении ими к 1 сентября учебного года возраста не менее 6 лет 6 месяцев.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Наполняемость классов, за исключением классов компенсирующего обучения, не должна превышать 25 человек.</a:t>
            </a: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LatoWeb"/>
                <a:ea typeface="Arial"/>
                <a:cs typeface="Arial"/>
              </a:rPr>
              <a:t> 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10.3. Для профилактики переутомления обучающихся в годовом календарном учебном плане рекомендуется предусмотреть равномерное распределение периодов учебного времени и каникул.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4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10.4. Учебные занятия следует начинать не ранее 8 часов. Проведение нулевых уроков не допускается.</a:t>
            </a:r>
            <a:endParaRPr lang="ru-RU" sz="2400" b="0" i="0" u="none" strike="noStrike" cap="none" spc="0">
              <a:ln>
                <a:noFill/>
              </a:ln>
              <a:solidFill>
                <a:prstClr val="black"/>
              </a:solidFill>
              <a:latin typeface="Times New Roman"/>
              <a:ea typeface="Arial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00800" y="4504320"/>
            <a:ext cx="2430657" cy="2379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8656" y="-32226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 b="0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ea typeface="Arial"/>
                <a:cs typeface="Times New Roman"/>
              </a:rPr>
              <a:t>Вывод</a:t>
            </a:r>
            <a:endParaRPr lang="ru-RU" sz="4000"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73420" y="861409"/>
            <a:ext cx="6369269" cy="5775874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PT Sans"/>
                <a:ea typeface="Arial"/>
                <a:cs typeface="Arial"/>
              </a:rPr>
              <a:t>Правильное оформление кабинета позволяет успешно организовать </a:t>
            </a:r>
            <a:r>
              <a:rPr lang="ru-RU"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PT Sans"/>
                <a:ea typeface="Arial"/>
                <a:cs typeface="Arial"/>
              </a:rPr>
              <a:t>учебно</a:t>
            </a:r>
            <a:r>
              <a:rPr lang="ru-RU"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PT Sans"/>
                <a:ea typeface="Arial"/>
                <a:cs typeface="Arial"/>
              </a:rPr>
              <a:t> – воспитательный процесс. Кабинет демонстрирует уважение к ребенку, заботу о нем и его здоровье, воспитывает уважение к собственному здоровью и здоровью других. Позволяет организовать воспитательный процесс, способствующий формированию доброжелательных отношений в коллективе детей, формированию положительной самооценки каждого ребенка, воспитывает патриотизм учащихся, культуру и чувство прекрасного.</a:t>
            </a:r>
            <a:endParaRPr lang="ru-RU" sz="2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  <a:p>
            <a:pPr algn="l">
              <a:defRPr/>
            </a:pP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06206" y="1325563"/>
            <a:ext cx="5806966" cy="443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236857" cy="67791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1718" y="78828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>
                <a:latin typeface="Times New Roman"/>
                <a:cs typeface="Times New Roman"/>
              </a:rPr>
              <a:t>Содержание: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02173" y="1485736"/>
            <a:ext cx="11889827" cy="51200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400" u="sng">
                <a:latin typeface="Times New Roman"/>
                <a:cs typeface="Times New Roman"/>
                <a:hlinkClick r:id="rId3" action="ppaction://hlinksldjump" tooltip="ppaction://hlinksldjumpslide2"/>
              </a:rPr>
              <a:t>Требования к помещениям и оборудованию</a:t>
            </a:r>
            <a:br>
              <a:rPr lang="ru-RU" sz="4400">
                <a:latin typeface="Times New Roman"/>
                <a:cs typeface="Times New Roman"/>
                <a:hlinkClick r:id="rId3" action="ppaction://hlinksldjump" tooltip="ppaction://hlinksldjumpslide2"/>
              </a:rPr>
            </a:br>
            <a:r>
              <a:rPr lang="ru-RU" sz="4400" u="sng">
                <a:latin typeface="Times New Roman"/>
                <a:cs typeface="Times New Roman"/>
                <a:hlinkClick r:id="rId3" action="ppaction://hlinksldjump" tooltip="ppaction://hlinksldjumpslide2"/>
              </a:rPr>
              <a:t>общеобразовательных учреждений</a:t>
            </a:r>
            <a:endParaRPr lang="ru-RU" sz="4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 u="sng">
                <a:latin typeface="Times New Roman"/>
                <a:cs typeface="Times New Roman"/>
                <a:hlinkClick r:id="rId4" action="ppaction://hlinksldjump" tooltip="ppaction://hlinksldjumpslide13"/>
              </a:rPr>
              <a:t>Требования к воздушно-тепловому режиму</a:t>
            </a:r>
            <a:endParaRPr lang="ru-RU" sz="4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 u="sng">
                <a:latin typeface="Times New Roman"/>
                <a:cs typeface="Times New Roman"/>
                <a:hlinkClick r:id="rId5" action="ppaction://hlinksldjump" tooltip="ppaction://hlinksldjumpslide15"/>
              </a:rPr>
              <a:t>Требования к естественному и искусственному освещению</a:t>
            </a:r>
            <a:endParaRPr lang="ru-RU" sz="4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400" u="sng">
                <a:latin typeface="Times New Roman"/>
                <a:cs typeface="Times New Roman"/>
                <a:hlinkClick r:id="rId6" action="ppaction://hlinksldjump" tooltip="ppaction://hlinksldjumpslide16"/>
              </a:rPr>
              <a:t>Требования к режиму образовательного процесса</a:t>
            </a:r>
            <a:endParaRPr lang="ru-RU" sz="4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3562" y="0"/>
            <a:ext cx="12205563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128642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i="0">
                <a:solidFill>
                  <a:srgbClr val="000000"/>
                </a:solidFill>
                <a:latin typeface="Times New Roman"/>
                <a:cs typeface="Times New Roman"/>
              </a:rPr>
              <a:t>Требования к помещениям и оборудованию</a:t>
            </a:r>
            <a:br>
              <a:rPr lang="ru-RU" sz="4000" b="0" i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4000" b="1" i="0">
                <a:solidFill>
                  <a:srgbClr val="000000"/>
                </a:solidFill>
                <a:latin typeface="Times New Roman"/>
                <a:cs typeface="Times New Roman"/>
              </a:rPr>
              <a:t>общеобразовательных учреждений</a:t>
            </a:r>
            <a:br>
              <a:rPr lang="ru-RU" b="0" i="0">
                <a:solidFill>
                  <a:srgbClr val="000000"/>
                </a:solidFill>
                <a:latin typeface="LatoWeb"/>
              </a:rPr>
            </a:br>
            <a:endParaRPr lang="ru-RU"/>
          </a:p>
        </p:txBody>
      </p:sp>
      <p:sp>
        <p:nvSpPr>
          <p:cNvPr id="5" name="Стрелка: вправо 4">
            <a:hlinkClick r:id="rId3" action="ppaction://hlinksldjump"/>
          </p:cNvPr>
          <p:cNvSpPr/>
          <p:nvPr/>
        </p:nvSpPr>
        <p:spPr bwMode="auto">
          <a:xfrm>
            <a:off x="10689021" y="5880538"/>
            <a:ext cx="1024758" cy="504496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554421" y="791423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i="0" u="none" strike="noStrike" cap="none" spc="0">
                <a:ln>
                  <a:noFill/>
                </a:ln>
                <a:latin typeface="Calibri Light"/>
                <a:ea typeface="Arial"/>
                <a:cs typeface="Arial"/>
              </a:rPr>
              <a:t>СанПиН</a:t>
            </a:r>
            <a:endParaRPr lang="ru-RU" sz="1200" b="1"/>
          </a:p>
        </p:txBody>
      </p:sp>
      <p:sp>
        <p:nvSpPr>
          <p:cNvPr id="6" name="TextBox 5"/>
          <p:cNvSpPr txBox="1"/>
          <p:nvPr/>
        </p:nvSpPr>
        <p:spPr bwMode="auto">
          <a:xfrm>
            <a:off x="231227" y="1274051"/>
            <a:ext cx="11729546" cy="4309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Ученическая мебель должна быть изготовлена из материалов, безвредных для здоровья детей, и соответствовать </a:t>
            </a:r>
            <a:r>
              <a:rPr lang="ru-RU" sz="2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росто</a:t>
            </a:r>
            <a:r>
              <a:rPr lang="ru-RU" sz="2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-возрастным особенностям детей и требованиям эргономики.</a:t>
            </a:r>
            <a:endParaRPr/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2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5.3. Основным видом ученической мебели для обучающихся I ступени образования должна быть школьная парта, обеспеченная регулятором наклона поверхности рабочей плоскости. Во время обучения письму и чтению наклон рабочей поверхности плоскости школьной парты должен составлять 7 - 15 . Передний край поверхности сиденья должен заходить за передний край рабочей плоскости парты на 4 см у парт 1-го номера, на 5 - 6 см - 2-го и 3-го номеров и на 7 - 8 см у парт 4-го номера.</a:t>
            </a:r>
            <a:endParaRPr/>
          </a:p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 sz="2600" b="0" i="0" u="none" strike="noStrike" cap="none" spc="0">
                <a:ln>
                  <a:noFill/>
                </a:ln>
                <a:solidFill>
                  <a:srgbClr val="5B9BD5"/>
                </a:solidFill>
                <a:latin typeface="Times New Roman"/>
                <a:ea typeface="Arial"/>
                <a:cs typeface="Times New Roman"/>
              </a:rPr>
              <a:t>https://rg.ru/2011/03/16/sanpin-dok.html</a:t>
            </a:r>
            <a:endParaRPr lang="ru-RU" sz="2600" b="0" i="0" u="none" strike="noStrike" cap="none" spc="0">
              <a:ln>
                <a:noFill/>
              </a:ln>
              <a:solidFill>
                <a:srgbClr val="5B9BD5"/>
              </a:solidFill>
              <a:latin typeface="Times New Roman"/>
              <a:ea typeface="Arial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89785" y="4619297"/>
            <a:ext cx="4499236" cy="2367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90125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8372" y="1794822"/>
            <a:ext cx="11621983" cy="4164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838200" y="357871"/>
            <a:ext cx="106352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0" i="0">
                <a:solidFill>
                  <a:srgbClr val="000000"/>
                </a:solidFill>
                <a:latin typeface="Times New Roman"/>
                <a:cs typeface="Times New Roman"/>
              </a:rPr>
              <a:t>Размеры учебной мебели в зависимости от роста обучающихся должны соответствовать значениям, приведенным в таблице 1.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867" y="0"/>
            <a:ext cx="1217813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43241" y="-308056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>
                <a:latin typeface="Times New Roman"/>
                <a:cs typeface="Times New Roman"/>
              </a:rPr>
              <a:t>СанПиН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-27134" y="472597"/>
            <a:ext cx="12219134" cy="45234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0" i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ru-RU" sz="2000" b="0" i="0">
                <a:solidFill>
                  <a:srgbClr val="000000"/>
                </a:solidFill>
                <a:latin typeface="Times New Roman"/>
                <a:cs typeface="Times New Roman"/>
              </a:rPr>
              <a:t>Классные доски (с использованием мела) должны быть изготовлены из материалов, имеющих высокую адгезию с материалами, используемыми для письма, хорошо очищаться влажной губкой, быть износостойкими, иметь темно-зеленый цвет и антибликовое покрытие.</a:t>
            </a:r>
            <a:endParaRPr/>
          </a:p>
          <a:p>
            <a:pPr>
              <a:defRPr/>
            </a:pPr>
            <a:r>
              <a:rPr lang="ru-RU" sz="2000" b="0" i="0">
                <a:solidFill>
                  <a:srgbClr val="000000"/>
                </a:solidFill>
                <a:latin typeface="Times New Roman"/>
                <a:cs typeface="Times New Roman"/>
              </a:rPr>
              <a:t>Классные доски должны иметь лотки для задержания меловой пыли, хранения мела, тряпки, держателя для чертежных принадлежностей.</a:t>
            </a:r>
            <a:endParaRPr/>
          </a:p>
          <a:p>
            <a:pPr>
              <a:defRPr/>
            </a:pPr>
            <a:r>
              <a:rPr lang="ru-RU" sz="2000" b="0" i="0">
                <a:solidFill>
                  <a:srgbClr val="000000"/>
                </a:solidFill>
                <a:latin typeface="Times New Roman"/>
                <a:cs typeface="Times New Roman"/>
              </a:rPr>
              <a:t>При использовании маркерной доски цвет маркера должен быть контрастным (черный, красный, коричневый, темные тона синего и зеленого).</a:t>
            </a:r>
            <a:endParaRPr/>
          </a:p>
          <a:p>
            <a:pPr>
              <a:defRPr/>
            </a:pPr>
            <a:r>
              <a:rPr lang="ru-RU" sz="2000" b="0" i="0">
                <a:solidFill>
                  <a:srgbClr val="000000"/>
                </a:solidFill>
                <a:latin typeface="Times New Roman"/>
                <a:cs typeface="Times New Roman"/>
              </a:rPr>
              <a:t>Допускается оборудование учебных помещений и кабинетов интерактивными досками, отвечающими гигиеническим требованиям. При использовании интерактивной доски и проекционного экрана необходимо обеспечить равномерное ее освещение и отсутствие световых пятен повышенной яркости.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58727" y="3785818"/>
            <a:ext cx="5674546" cy="310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217813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marL="514350" lvl="0" indent="-514350" algn="ctr">
              <a:spcBef>
                <a:spcPts val="1000"/>
              </a:spcBef>
              <a:defRPr/>
            </a:pPr>
            <a:r>
              <a:rPr lang="ru-RU" sz="3600">
                <a:solidFill>
                  <a:prstClr val="black"/>
                </a:solidFill>
                <a:latin typeface="Calibri"/>
                <a:ea typeface="Arial"/>
                <a:cs typeface="Arial"/>
              </a:rPr>
              <a:t>Требования к кабинету начальных классов в соответствии СанПиН</a:t>
            </a:r>
            <a:br>
              <a:rPr lang="ru-RU" sz="2800">
                <a:solidFill>
                  <a:prstClr val="black"/>
                </a:solidFill>
                <a:latin typeface="Calibri"/>
                <a:ea typeface="Arial"/>
                <a:cs typeface="Arial"/>
              </a:rPr>
            </a:b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90497" y="1474644"/>
            <a:ext cx="8797159" cy="501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Объект 3"/>
          <p:cNvPicPr>
            <a:picLocks noChangeAspect="1" noGrp="1"/>
          </p:cNvPicPr>
          <p:nvPr>
            <p:ph idx="1"/>
          </p:nvPr>
        </p:nvPicPr>
        <p:blipFill>
          <a:blip r:embed="rId4"/>
          <a:stretch/>
        </p:blipFill>
        <p:spPr bwMode="auto">
          <a:xfrm>
            <a:off x="409902" y="1121558"/>
            <a:ext cx="8166537" cy="548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32337" y="191704"/>
            <a:ext cx="10959663" cy="17947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5400">
                <a:latin typeface="Times New Roman"/>
                <a:cs typeface="Times New Roman"/>
              </a:rPr>
              <a:t>Зоны кабинета:</a:t>
            </a:r>
            <a:br>
              <a:rPr lang="ru-RU" sz="4800"/>
            </a:br>
            <a:endParaRPr lang="ru-RU" sz="4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65234" y="1375377"/>
            <a:ext cx="11461531" cy="48021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4800" b="0" i="0" u="sng">
                <a:latin typeface="Times New Roman"/>
                <a:cs typeface="Times New Roman"/>
                <a:hlinkClick r:id="rId3" action="ppaction://hlinksldjump" tooltip="ppaction://hlinksldjumpslide7"/>
              </a:rPr>
              <a:t>Учебна</a:t>
            </a:r>
            <a:r>
              <a:rPr lang="ru-RU" sz="4800" u="sng">
                <a:latin typeface="Times New Roman"/>
                <a:cs typeface="Times New Roman"/>
                <a:hlinkClick r:id="rId3" action="ppaction://hlinksldjump" tooltip="ppaction://hlinksldjumpslide7"/>
              </a:rPr>
              <a:t>я зона</a:t>
            </a:r>
            <a:endParaRPr lang="ru-RU" sz="480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4800" b="0" i="0" u="sng">
                <a:latin typeface="Times New Roman"/>
                <a:cs typeface="Times New Roman"/>
                <a:hlinkClick r:id="rId4" action="ppaction://hlinksldjump" tooltip="ppaction://hlinksldjumpslide8"/>
              </a:rPr>
              <a:t>Игровая зона</a:t>
            </a:r>
            <a:endParaRPr lang="ru-RU" sz="4800" b="0" i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4800" b="0" i="0" u="sng">
                <a:latin typeface="Times New Roman"/>
                <a:cs typeface="Times New Roman"/>
                <a:hlinkClick r:id="rId5" action="ppaction://hlinksldjump" tooltip="ppaction://hlinksldjumpslide9"/>
              </a:rPr>
              <a:t>Информационная зона</a:t>
            </a:r>
            <a:endParaRPr lang="ru-RU" sz="4800" b="0" i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4800" b="0" i="0" u="sng">
                <a:latin typeface="Times New Roman"/>
                <a:cs typeface="Times New Roman"/>
                <a:hlinkClick r:id="rId6" action="ppaction://hlinksldjump" tooltip="ppaction://hlinksldjumpslide10"/>
              </a:rPr>
              <a:t>Зелёная зона</a:t>
            </a:r>
            <a:endParaRPr lang="ru-RU" sz="4800" b="0" i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4800" b="0" i="0" u="sng">
                <a:latin typeface="Times New Roman"/>
                <a:cs typeface="Times New Roman"/>
                <a:hlinkClick r:id="rId7" action="ppaction://hlinksldjump" tooltip="ppaction://hlinksldjumpslide11"/>
              </a:rPr>
              <a:t>Санитарно-гигиеническая</a:t>
            </a:r>
            <a:endParaRPr lang="ru-RU" sz="4800" b="0" i="0">
              <a:latin typeface="Times New Roman"/>
              <a:cs typeface="Times New Roman"/>
            </a:endParaRPr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1"/>
            <a:ext cx="122144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75537" y="-283779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0" i="0" u="none" strike="noStrike" cap="none" spc="0">
                <a:ln>
                  <a:noFill/>
                </a:ln>
                <a:latin typeface="Times New Roman"/>
                <a:cs typeface="Times New Roman"/>
              </a:rPr>
              <a:t>Учебная зона</a:t>
            </a:r>
            <a:endParaRPr lang="ru-RU" sz="5400">
              <a:latin typeface="Times New Roman"/>
              <a:cs typeface="Times New Roman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248307" y="659906"/>
            <a:ext cx="11695386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3200">
                <a:latin typeface="Times New Roman"/>
                <a:cs typeface="Times New Roman"/>
              </a:rPr>
              <a:t>Цель: мотивация учебной деятельности и развития познавательного интереса с помощью нестандартных приемов и способов обучения.</a:t>
            </a:r>
            <a:r>
              <a:rPr lang="ru-RU" sz="3200"/>
              <a:t> </a:t>
            </a:r>
            <a:endParaRPr lang="en-US" sz="3200"/>
          </a:p>
          <a:p>
            <a:pPr marL="0" indent="268288">
              <a:buNone/>
              <a:defRPr/>
            </a:pPr>
            <a:r>
              <a:rPr lang="ru-RU" sz="3200">
                <a:latin typeface="Times New Roman"/>
                <a:cs typeface="Times New Roman"/>
              </a:rPr>
              <a:t>В учебной зоне должны быть расположены парты, учительский стол, учебная доска, интерактивная доска, компьютер</a:t>
            </a:r>
            <a:r>
              <a:rPr lang="en-US" sz="3200">
                <a:latin typeface="Times New Roman"/>
                <a:cs typeface="Times New Roman"/>
              </a:rPr>
              <a:t>,</a:t>
            </a:r>
            <a:r>
              <a:rPr lang="ru-RU" sz="3200">
                <a:latin typeface="Times New Roman"/>
                <a:cs typeface="Times New Roman"/>
              </a:rPr>
              <a:t>книжный шкаф</a:t>
            </a:r>
            <a:r>
              <a:rPr lang="en-US" sz="3200">
                <a:latin typeface="Times New Roman"/>
                <a:cs typeface="Times New Roman"/>
              </a:rPr>
              <a:t>.</a:t>
            </a:r>
            <a:endParaRPr lang="ru-RU" sz="3200">
              <a:latin typeface="Times New Roman"/>
              <a:cs typeface="Times New Roman"/>
            </a:endParaRPr>
          </a:p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64372" y="3004894"/>
            <a:ext cx="6321973" cy="3786103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878108" y="6061607"/>
            <a:ext cx="1048603" cy="53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1"/>
            <a:ext cx="121831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180490" y="-27589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Игровая зона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365235" y="773771"/>
            <a:ext cx="114615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Цель: способствует рациональному использованию свободного времени обучающихся</a:t>
            </a:r>
            <a:r>
              <a:rPr lang="en-US" sz="3200">
                <a:latin typeface="Times New Roman"/>
                <a:cs typeface="Times New Roman"/>
              </a:rPr>
              <a:t>,</a:t>
            </a:r>
            <a:r>
              <a:rPr lang="ru-RU" sz="3200">
                <a:latin typeface="Times New Roman"/>
                <a:cs typeface="Times New Roman"/>
              </a:rPr>
              <a:t> а также их отдыху</a:t>
            </a:r>
            <a:r>
              <a:rPr lang="en-US" sz="3200">
                <a:latin typeface="Times New Roman"/>
                <a:cs typeface="Times New Roman"/>
              </a:rPr>
              <a:t>.</a:t>
            </a:r>
            <a:endParaRPr lang="ru-RU" sz="3200">
              <a:latin typeface="Times New Roman"/>
              <a:cs typeface="Times New Roman"/>
            </a:endParaRPr>
          </a:p>
          <a:p>
            <a:pPr indent="361950">
              <a:defRPr/>
            </a:pPr>
            <a:r>
              <a:rPr lang="ru-RU" sz="3200">
                <a:latin typeface="Times New Roman"/>
                <a:cs typeface="Times New Roman"/>
              </a:rPr>
              <a:t>В игровой зоне должны быть расположены: мягкая мебель</a:t>
            </a:r>
            <a:r>
              <a:rPr lang="en-US" sz="3200">
                <a:latin typeface="Times New Roman"/>
                <a:cs typeface="Times New Roman"/>
              </a:rPr>
              <a:t>,</a:t>
            </a:r>
            <a:r>
              <a:rPr lang="ru-RU" sz="3200">
                <a:latin typeface="Times New Roman"/>
                <a:cs typeface="Times New Roman"/>
              </a:rPr>
              <a:t> журнальный столик</a:t>
            </a:r>
            <a:r>
              <a:rPr lang="en-US" sz="3200">
                <a:latin typeface="Times New Roman"/>
                <a:cs typeface="Times New Roman"/>
              </a:rPr>
              <a:t>, </a:t>
            </a:r>
            <a:r>
              <a:rPr lang="ru-RU" sz="3200">
                <a:latin typeface="Times New Roman"/>
                <a:cs typeface="Times New Roman"/>
              </a:rPr>
              <a:t>детские игрушки и игры</a:t>
            </a:r>
            <a:r>
              <a:rPr lang="en-US" sz="3200">
                <a:latin typeface="Times New Roman"/>
                <a:cs typeface="Times New Roman"/>
              </a:rPr>
              <a:t>.</a:t>
            </a:r>
            <a:r>
              <a:rPr lang="ru-RU" sz="3200">
                <a:latin typeface="Times New Roman"/>
                <a:cs typeface="Times New Roman"/>
              </a:rPr>
              <a:t>Эта зона предназначена для отдыха детей</a:t>
            </a:r>
            <a:r>
              <a:rPr lang="en-US" sz="3200">
                <a:latin typeface="Times New Roman"/>
                <a:cs typeface="Times New Roman"/>
              </a:rPr>
              <a:t>.</a:t>
            </a:r>
            <a:r>
              <a:rPr lang="ru-RU" sz="3200">
                <a:latin typeface="Times New Roman"/>
                <a:cs typeface="Times New Roman"/>
              </a:rPr>
              <a:t>Оформление игровой зоны должно </a:t>
            </a:r>
            <a:r>
              <a:rPr lang="ru-RU" sz="3200">
                <a:latin typeface="Times New Roman"/>
                <a:cs typeface="Times New Roman"/>
              </a:rPr>
              <a:t>соответсвовать</a:t>
            </a:r>
            <a:r>
              <a:rPr lang="ru-RU" sz="3200">
                <a:latin typeface="Times New Roman"/>
                <a:cs typeface="Times New Roman"/>
              </a:rPr>
              <a:t> общему оформлению кабинета</a:t>
            </a:r>
            <a:r>
              <a:rPr lang="en-US" sz="3200">
                <a:latin typeface="Times New Roman"/>
                <a:cs typeface="Times New Roman"/>
              </a:rPr>
              <a:t>.</a:t>
            </a:r>
            <a:endParaRPr lang="ru-RU" sz="3200"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31932" y="3820759"/>
            <a:ext cx="5328744" cy="3070334"/>
          </a:xfrm>
          <a:prstGeom prst="rect">
            <a:avLst/>
          </a:prstGeom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903071" y="6069806"/>
            <a:ext cx="1048603" cy="53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0</TotalTime>
  <Words>0</Words>
  <Application>R7-Office/2024.1.1.375</Application>
  <DocSecurity>0</DocSecurity>
  <PresentationFormat>Широкоэкранный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>SPecialiST RePack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 в начальных классах и классах КРО</dc:title>
  <dc:subject/>
  <dc:creator>Учетная запись Майкрософт</dc:creator>
  <cp:keywords/>
  <dc:description/>
  <dc:identifier/>
  <dc:language/>
  <cp:lastModifiedBy>Елена Емельянова</cp:lastModifiedBy>
  <cp:revision>14</cp:revision>
  <dcterms:created xsi:type="dcterms:W3CDTF">2022-03-21T08:11:12Z</dcterms:created>
  <dcterms:modified xsi:type="dcterms:W3CDTF">2024-06-26T16:22:20Z</dcterms:modified>
  <cp:category/>
  <cp:contentStatus/>
  <cp:version/>
</cp:coreProperties>
</file>