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5715000" type="screen16x1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682" y="-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/>
        </p:nvGrpSpPr>
        <p:grpSpPr>
          <a:xfrm>
            <a:off x="0" y="360"/>
            <a:ext cx="7613640" cy="5708880"/>
            <a:chOff x="0" y="360"/>
            <a:chExt cx="7613640" cy="5708880"/>
          </a:xfrm>
        </p:grpSpPr>
        <p:grpSp>
          <p:nvGrpSpPr>
            <p:cNvPr id="10" name="Group 2"/>
            <p:cNvGrpSpPr/>
            <p:nvPr/>
          </p:nvGrpSpPr>
          <p:grpSpPr>
            <a:xfrm>
              <a:off x="0" y="360"/>
              <a:ext cx="3194280" cy="5708880"/>
              <a:chOff x="0" y="360"/>
              <a:chExt cx="3194280" cy="5708880"/>
            </a:xfrm>
          </p:grpSpPr>
          <p:sp>
            <p:nvSpPr>
              <p:cNvPr id="2" name="CustomShape 3"/>
              <p:cNvSpPr/>
              <p:nvPr/>
            </p:nvSpPr>
            <p:spPr>
              <a:xfrm>
                <a:off x="0" y="360"/>
                <a:ext cx="756000" cy="5708880"/>
              </a:xfrm>
              <a:prstGeom prst="rect">
                <a:avLst/>
              </a:prstGeom>
              <a:solidFill>
                <a:schemeClr val="accent2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" name="CustomShape 4"/>
              <p:cNvSpPr/>
              <p:nvPr/>
            </p:nvSpPr>
            <p:spPr>
              <a:xfrm>
                <a:off x="457200" y="360"/>
                <a:ext cx="2737080" cy="96624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" name="Group 5"/>
            <p:cNvGrpSpPr/>
            <p:nvPr/>
          </p:nvGrpSpPr>
          <p:grpSpPr>
            <a:xfrm>
              <a:off x="222480" y="1651320"/>
              <a:ext cx="7391160" cy="259560"/>
              <a:chOff x="222480" y="1651320"/>
              <a:chExt cx="7391160" cy="259560"/>
            </a:xfrm>
          </p:grpSpPr>
          <p:sp>
            <p:nvSpPr>
              <p:cNvPr id="5" name="CustomShape 6"/>
              <p:cNvSpPr/>
              <p:nvPr/>
            </p:nvSpPr>
            <p:spPr>
              <a:xfrm>
                <a:off x="609480" y="1651320"/>
                <a:ext cx="7004160" cy="25848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 flipH="1">
                <a:off x="222120" y="1651320"/>
                <a:ext cx="387720" cy="259560"/>
              </a:xfrm>
              <a:prstGeom prst="flowChartDelay">
                <a:avLst/>
              </a:prstGeom>
              <a:solidFill>
                <a:schemeClr val="hlink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1"/>
          <p:cNvGrpSpPr/>
          <p:nvPr/>
        </p:nvGrpSpPr>
        <p:grpSpPr>
          <a:xfrm>
            <a:off x="0" y="360"/>
            <a:ext cx="7613640" cy="5708880"/>
            <a:chOff x="0" y="360"/>
            <a:chExt cx="7613640" cy="5708880"/>
          </a:xfrm>
        </p:grpSpPr>
        <p:grpSp>
          <p:nvGrpSpPr>
            <p:cNvPr id="84" name="Group 2"/>
            <p:cNvGrpSpPr/>
            <p:nvPr/>
          </p:nvGrpSpPr>
          <p:grpSpPr>
            <a:xfrm>
              <a:off x="0" y="360"/>
              <a:ext cx="3194280" cy="5708880"/>
              <a:chOff x="0" y="360"/>
              <a:chExt cx="3194280" cy="5708880"/>
            </a:xfrm>
          </p:grpSpPr>
          <p:sp>
            <p:nvSpPr>
              <p:cNvPr id="85" name="CustomShape 3"/>
              <p:cNvSpPr/>
              <p:nvPr/>
            </p:nvSpPr>
            <p:spPr>
              <a:xfrm>
                <a:off x="0" y="360"/>
                <a:ext cx="756000" cy="5708880"/>
              </a:xfrm>
              <a:prstGeom prst="rect">
                <a:avLst/>
              </a:prstGeom>
              <a:solidFill>
                <a:schemeClr val="accent2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CustomShape 4"/>
              <p:cNvSpPr/>
              <p:nvPr/>
            </p:nvSpPr>
            <p:spPr>
              <a:xfrm>
                <a:off x="457200" y="360"/>
                <a:ext cx="2737080" cy="96624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7" name="Group 5"/>
            <p:cNvGrpSpPr/>
            <p:nvPr/>
          </p:nvGrpSpPr>
          <p:grpSpPr>
            <a:xfrm>
              <a:off x="222480" y="1651320"/>
              <a:ext cx="7391160" cy="259560"/>
              <a:chOff x="222480" y="1651320"/>
              <a:chExt cx="7391160" cy="259560"/>
            </a:xfrm>
          </p:grpSpPr>
          <p:sp>
            <p:nvSpPr>
              <p:cNvPr id="88" name="CustomShape 6"/>
              <p:cNvSpPr/>
              <p:nvPr/>
            </p:nvSpPr>
            <p:spPr>
              <a:xfrm>
                <a:off x="609480" y="1651320"/>
                <a:ext cx="7004160" cy="25848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CustomShape 7"/>
              <p:cNvSpPr/>
              <p:nvPr/>
            </p:nvSpPr>
            <p:spPr>
              <a:xfrm flipH="1">
                <a:off x="222120" y="1651320"/>
                <a:ext cx="387720" cy="259560"/>
              </a:xfrm>
              <a:prstGeom prst="flowChartDelay">
                <a:avLst/>
              </a:prstGeom>
              <a:solidFill>
                <a:schemeClr val="hlink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90" name="PlaceHolder 8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1" name="PlaceHolder 9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8880" cy="95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440" cy="3313800"/>
          </a:xfrm>
          <a:prstGeom prst="rect">
            <a:avLst/>
          </a:prstGeom>
        </p:spPr>
        <p:txBody>
          <a:bodyPr lIns="0" tIns="0" rIns="0" bIns="0">
            <a:normAutofit fontScale="6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440" cy="3313800"/>
          </a:xfrm>
          <a:prstGeom prst="rect">
            <a:avLst/>
          </a:prstGeom>
        </p:spPr>
        <p:txBody>
          <a:bodyPr lIns="0" tIns="0" rIns="0" bIns="0">
            <a:normAutofit fontScale="6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-816120" y="-680400"/>
            <a:ext cx="1632240" cy="1359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168120" y="16920"/>
            <a:ext cx="1697400" cy="1413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7" name="CustomShape 3"/>
          <p:cNvSpPr/>
          <p:nvPr/>
        </p:nvSpPr>
        <p:spPr>
          <a:xfrm rot="2315400">
            <a:off x="289800" y="894240"/>
            <a:ext cx="1050480" cy="9727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8" name="CustomShape 4"/>
          <p:cNvSpPr/>
          <p:nvPr/>
        </p:nvSpPr>
        <p:spPr>
          <a:xfrm>
            <a:off x="1012680" y="360"/>
            <a:ext cx="8125200" cy="5708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9" name="CustomShape 5"/>
          <p:cNvSpPr/>
          <p:nvPr/>
        </p:nvSpPr>
        <p:spPr>
          <a:xfrm>
            <a:off x="1014480" y="360"/>
            <a:ext cx="66960" cy="5708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921600" y="1177920"/>
            <a:ext cx="204120" cy="169200"/>
          </a:xfrm>
          <a:prstGeom prst="ellipse">
            <a:avLst/>
          </a:prstGeom>
          <a:gradFill rotWithShape="0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1157400" y="1120320"/>
            <a:ext cx="57240" cy="4824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2" name="PlaceHolder 8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3" name="PlaceHolder 9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4" Type="http://schemas.openxmlformats.org/officeDocument/2006/relationships/hyperlink" Target="mailto:zev@minobraz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878120" y="304200"/>
            <a:ext cx="6630840" cy="10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 Light"/>
                <a:ea typeface="DejaVu Sans"/>
              </a:rPr>
              <a:t>Наиболее частые причины, вызвавшие суицидальные реакции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51" name="Picture 12"/>
          <p:cNvPicPr/>
          <p:nvPr/>
        </p:nvPicPr>
        <p:blipFill>
          <a:blip r:embed="rId2"/>
          <a:stretch/>
        </p:blipFill>
        <p:spPr>
          <a:xfrm>
            <a:off x="521640" y="137880"/>
            <a:ext cx="1124640" cy="103320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2" name="Line 2"/>
          <p:cNvSpPr/>
          <p:nvPr/>
        </p:nvSpPr>
        <p:spPr>
          <a:xfrm>
            <a:off x="483480" y="1302480"/>
            <a:ext cx="8101080" cy="0"/>
          </a:xfrm>
          <a:prstGeom prst="line">
            <a:avLst/>
          </a:prstGeom>
          <a:ln w="76320">
            <a:solidFill>
              <a:srgbClr val="ED7D31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graphicFrame>
        <p:nvGraphicFramePr>
          <p:cNvPr id="253" name="Table 3"/>
          <p:cNvGraphicFramePr/>
          <p:nvPr>
            <p:extLst>
              <p:ext uri="{D42A27DB-BD31-4B8C-83A1-F6EECF244321}">
                <p14:modId xmlns:p14="http://schemas.microsoft.com/office/powerpoint/2010/main" val="3322137671"/>
              </p:ext>
            </p:extLst>
          </p:nvPr>
        </p:nvGraphicFramePr>
        <p:xfrm>
          <a:off x="376075" y="1489348"/>
          <a:ext cx="8220600" cy="4101980"/>
        </p:xfrm>
        <a:graphic>
          <a:graphicData uri="http://schemas.openxmlformats.org/drawingml/2006/table">
            <a:tbl>
              <a:tblPr/>
              <a:tblGrid>
                <a:gridCol w="564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Причины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Конфликты в семье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Личные взаимоотношения по гендерному типу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Психическая неуравновешенность, депрессия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Материальное положение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3-4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9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Неуспеваемость, смерть близкого человека, демонстративное поведение, алкогольное опьянение, уход от ответственности и т.д.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432440" y="287640"/>
            <a:ext cx="7400520" cy="12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1" name="Рисунок 280"/>
          <p:cNvPicPr/>
          <p:nvPr/>
        </p:nvPicPr>
        <p:blipFill>
          <a:blip r:embed="rId2"/>
          <a:stretch/>
        </p:blipFill>
        <p:spPr>
          <a:xfrm>
            <a:off x="944280" y="110520"/>
            <a:ext cx="7309440" cy="548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0"/>
            <a:ext cx="9137880" cy="5708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Программа психолого-педагогического сопровождения подростков, склонных </a:t>
            </a:r>
            <a:br/>
            <a:r>
              <a:rPr lang="ru-RU" sz="36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 суицидальному поведению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0" y="360"/>
            <a:ext cx="9137880" cy="5708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"/>
          <p:cNvSpPr/>
          <p:nvPr/>
        </p:nvSpPr>
        <p:spPr>
          <a:xfrm>
            <a:off x="1143000" y="841276"/>
            <a:ext cx="6851880" cy="3381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веселия планета наша мало оборудована,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Надо вырвать радость у грядущих дней,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этой жизни помереть не трудно.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Сделать жизнь значительно трудней.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В. Маяковский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644480" y="277560"/>
            <a:ext cx="7493400" cy="777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trike="noStrike" spc="-1">
                <a:solidFill>
                  <a:srgbClr val="006666"/>
                </a:solidFill>
                <a:latin typeface="Times New Roman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1143000" y="952200"/>
            <a:ext cx="7709040" cy="4248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36960" algn="just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3366"/>
                </a:solidFill>
                <a:latin typeface="Arial"/>
                <a:ea typeface="DejaVu Sans"/>
              </a:rPr>
              <a:t>         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256" name="Рисунок 255"/>
          <p:cNvPicPr/>
          <p:nvPr/>
        </p:nvPicPr>
        <p:blipFill>
          <a:blip r:embed="rId2"/>
          <a:stretch/>
        </p:blipFill>
        <p:spPr>
          <a:xfrm>
            <a:off x="944280" y="110520"/>
            <a:ext cx="7310160" cy="548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644480" y="277560"/>
            <a:ext cx="7493400" cy="777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trike="noStrike" spc="-1">
                <a:solidFill>
                  <a:srgbClr val="006666"/>
                </a:solidFill>
                <a:latin typeface="Times New Roman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1143000" y="952200"/>
            <a:ext cx="7709040" cy="4248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36960" algn="just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3366"/>
                </a:solidFill>
                <a:latin typeface="Arial"/>
                <a:ea typeface="DejaVu Sans"/>
              </a:rPr>
              <a:t>         </a:t>
            </a:r>
            <a:endParaRPr lang="ru-RU" sz="2600" b="0" strike="noStrike" spc="-1">
              <a:latin typeface="Arial"/>
            </a:endParaRPr>
          </a:p>
          <a:p>
            <a:pPr marL="343080" indent="-336960" algn="just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3366"/>
                </a:solidFill>
                <a:latin typeface="Times New Roman"/>
                <a:ea typeface="DejaVu Sans"/>
              </a:rPr>
              <a:t>        </a:t>
            </a:r>
            <a:endParaRPr lang="ru-RU" sz="2000" b="0" strike="noStrike" spc="-1">
              <a:latin typeface="Arial"/>
            </a:endParaRPr>
          </a:p>
          <a:p>
            <a:pPr marL="343080" indent="-336960" algn="just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59" name="Рисунок 258"/>
          <p:cNvPicPr/>
          <p:nvPr/>
        </p:nvPicPr>
        <p:blipFill>
          <a:blip r:embed="rId2"/>
          <a:stretch/>
        </p:blipFill>
        <p:spPr>
          <a:xfrm>
            <a:off x="968760" y="144000"/>
            <a:ext cx="7310520" cy="548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Рисунок 259"/>
          <p:cNvPicPr/>
          <p:nvPr/>
        </p:nvPicPr>
        <p:blipFill>
          <a:blip r:embed="rId2"/>
          <a:stretch/>
        </p:blipFill>
        <p:spPr>
          <a:xfrm>
            <a:off x="944280" y="110520"/>
            <a:ext cx="7310880" cy="548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260"/>
          <p:cNvPicPr/>
          <p:nvPr/>
        </p:nvPicPr>
        <p:blipFill>
          <a:blip r:embed="rId2"/>
          <a:stretch/>
        </p:blipFill>
        <p:spPr>
          <a:xfrm>
            <a:off x="944280" y="110520"/>
            <a:ext cx="7311240" cy="548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/>
          <p:nvPr/>
        </p:nvPicPr>
        <p:blipFill>
          <a:blip r:embed="rId2"/>
          <a:stretch/>
        </p:blipFill>
        <p:spPr>
          <a:xfrm>
            <a:off x="944280" y="110520"/>
            <a:ext cx="7311600" cy="548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652760" y="304200"/>
            <a:ext cx="7068600" cy="86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Актуальный фактор – социальные сети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54720" y="1557360"/>
            <a:ext cx="4250880" cy="4151160"/>
          </a:xfrm>
          <a:prstGeom prst="rect">
            <a:avLst/>
          </a:prstGeom>
          <a:gradFill rotWithShape="0">
            <a:gsLst>
              <a:gs pos="0">
                <a:srgbClr val="FFCDB1"/>
              </a:gs>
              <a:gs pos="100000">
                <a:srgbClr val="FFDECE"/>
              </a:gs>
            </a:gsLst>
            <a:lin ang="5400000"/>
          </a:gradFill>
          <a:ln w="28440">
            <a:solidFill>
              <a:srgbClr val="843C0B"/>
            </a:solidFill>
            <a:miter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vk.com/f-5-7     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vk.com/skf39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vk.com/more-glubokoe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vk.com/1morekitov1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vk.com/morereserv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vk.com/2ch-0chan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65" name="Picture 12"/>
          <p:cNvPicPr/>
          <p:nvPr/>
        </p:nvPicPr>
        <p:blipFill>
          <a:blip r:embed="rId2"/>
          <a:stretch/>
        </p:blipFill>
        <p:spPr>
          <a:xfrm>
            <a:off x="521640" y="137880"/>
            <a:ext cx="1124640" cy="103320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" name="Line 3"/>
          <p:cNvSpPr/>
          <p:nvPr/>
        </p:nvSpPr>
        <p:spPr>
          <a:xfrm>
            <a:off x="257040" y="1302480"/>
            <a:ext cx="8615880" cy="0"/>
          </a:xfrm>
          <a:prstGeom prst="line">
            <a:avLst/>
          </a:prstGeom>
          <a:ln w="76320">
            <a:solidFill>
              <a:srgbClr val="ED7D31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pic>
        <p:nvPicPr>
          <p:cNvPr id="267" name="Рисунок 12"/>
          <p:cNvPicPr/>
          <p:nvPr/>
        </p:nvPicPr>
        <p:blipFill>
          <a:blip r:embed="rId3"/>
          <a:stretch/>
        </p:blipFill>
        <p:spPr>
          <a:xfrm>
            <a:off x="4392720" y="1581120"/>
            <a:ext cx="4744800" cy="361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327680" y="88200"/>
            <a:ext cx="7552440" cy="13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                На что обратить внимание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69" name="Picture 12"/>
          <p:cNvPicPr/>
          <p:nvPr/>
        </p:nvPicPr>
        <p:blipFill>
          <a:blip r:embed="rId2"/>
          <a:stretch/>
        </p:blipFill>
        <p:spPr>
          <a:xfrm>
            <a:off x="521640" y="137880"/>
            <a:ext cx="1124640" cy="103320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0" name="CustomShape 2"/>
          <p:cNvSpPr/>
          <p:nvPr/>
        </p:nvSpPr>
        <p:spPr>
          <a:xfrm>
            <a:off x="569880" y="1483200"/>
            <a:ext cx="8296920" cy="3945600"/>
          </a:xfrm>
          <a:prstGeom prst="rect">
            <a:avLst/>
          </a:prstGeom>
          <a:gradFill rotWithShape="0">
            <a:gsLst>
              <a:gs pos="0">
                <a:srgbClr val="FFCDB1"/>
              </a:gs>
              <a:gs pos="100000">
                <a:srgbClr val="FFDECE"/>
              </a:gs>
            </a:gsLst>
            <a:lin ang="5400000"/>
          </a:gradFill>
          <a:ln w="28440">
            <a:solidFill>
              <a:srgbClr val="843C0B"/>
            </a:solidFill>
            <a:miter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 anchor="ctr">
            <a:normAutofit/>
          </a:bodyPr>
          <a:lstStyle/>
          <a:p>
            <a:pPr algn="just">
              <a:lnSpc>
                <a:spcPct val="90000"/>
              </a:lnSpc>
              <a:spcBef>
                <a:spcPts val="780"/>
              </a:spcBef>
            </a:pPr>
            <a:r>
              <a:rPr lang="ru-RU" sz="2600" b="1" strike="noStrike" spc="-1">
                <a:solidFill>
                  <a:srgbClr val="843C0B"/>
                </a:solidFill>
                <a:latin typeface="Calibri"/>
                <a:ea typeface="DejaVu Sans"/>
              </a:rPr>
              <a:t>-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71" name="Line 3"/>
          <p:cNvSpPr/>
          <p:nvPr/>
        </p:nvSpPr>
        <p:spPr>
          <a:xfrm>
            <a:off x="521280" y="1302480"/>
            <a:ext cx="8351640" cy="0"/>
          </a:xfrm>
          <a:prstGeom prst="line">
            <a:avLst/>
          </a:prstGeom>
          <a:ln w="76320">
            <a:solidFill>
              <a:srgbClr val="ED7D31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72" name="CustomShape 4"/>
          <p:cNvSpPr/>
          <p:nvPr/>
        </p:nvSpPr>
        <p:spPr>
          <a:xfrm>
            <a:off x="682200" y="1792800"/>
            <a:ext cx="3004920" cy="31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Переписка</a:t>
            </a:r>
            <a:endParaRPr lang="ru-RU" sz="2000" b="0" strike="noStrike" spc="-1">
              <a:latin typeface="Arial"/>
            </a:endParaRPr>
          </a:p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Оповещения о намерениях</a:t>
            </a:r>
            <a:endParaRPr lang="ru-RU" sz="2000" b="0" strike="noStrike" spc="-1">
              <a:latin typeface="Arial"/>
            </a:endParaRPr>
          </a:p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Характерный сленг</a:t>
            </a:r>
            <a:endParaRPr lang="ru-RU" sz="2000" b="0" strike="noStrike" spc="-1">
              <a:latin typeface="Arial"/>
            </a:endParaRPr>
          </a:p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Фотографии</a:t>
            </a:r>
            <a:endParaRPr lang="ru-RU" sz="2000" b="0" strike="noStrike" spc="-1">
              <a:latin typeface="Arial"/>
            </a:endParaRPr>
          </a:p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Жалобы</a:t>
            </a:r>
            <a:endParaRPr lang="ru-RU" sz="2000" b="0" strike="noStrike" spc="-1">
              <a:latin typeface="Arial"/>
            </a:endParaRPr>
          </a:p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Связь с группами</a:t>
            </a:r>
            <a:endParaRPr lang="ru-RU" sz="2000" b="0" strike="noStrike" spc="-1">
              <a:latin typeface="Arial"/>
            </a:endParaRPr>
          </a:p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Увлечение идеями тоталитарных групп</a:t>
            </a:r>
            <a:endParaRPr lang="ru-RU" sz="2000" b="0" strike="noStrike" spc="-1">
              <a:latin typeface="Arial"/>
            </a:endParaRPr>
          </a:p>
          <a:p>
            <a:pPr marL="343080" indent="-336600">
              <a:lnSpc>
                <a:spcPct val="100000"/>
              </a:lnSpc>
              <a:buClr>
                <a:srgbClr val="843C0B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843C0B"/>
                </a:solidFill>
                <a:latin typeface="Calibri"/>
                <a:ea typeface="DejaVu Sans"/>
              </a:rPr>
              <a:t>Наркотики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73" name="Рисунок 11"/>
          <p:cNvPicPr/>
          <p:nvPr/>
        </p:nvPicPr>
        <p:blipFill>
          <a:blip r:embed="rId3"/>
          <a:stretch/>
        </p:blipFill>
        <p:spPr>
          <a:xfrm>
            <a:off x="5275800" y="3150720"/>
            <a:ext cx="2964600" cy="1958040"/>
          </a:xfrm>
          <a:prstGeom prst="rect">
            <a:avLst/>
          </a:prstGeom>
          <a:ln>
            <a:noFill/>
          </a:ln>
        </p:spPr>
      </p:pic>
      <p:pic>
        <p:nvPicPr>
          <p:cNvPr id="274" name="Рисунок 12"/>
          <p:cNvPicPr/>
          <p:nvPr/>
        </p:nvPicPr>
        <p:blipFill>
          <a:blip r:embed="rId4"/>
          <a:stretch/>
        </p:blipFill>
        <p:spPr>
          <a:xfrm>
            <a:off x="4103640" y="1483200"/>
            <a:ext cx="2732760" cy="18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ine 1"/>
          <p:cNvSpPr/>
          <p:nvPr/>
        </p:nvSpPr>
        <p:spPr>
          <a:xfrm>
            <a:off x="304560" y="980280"/>
            <a:ext cx="8514000" cy="0"/>
          </a:xfrm>
          <a:prstGeom prst="line">
            <a:avLst/>
          </a:prstGeom>
          <a:ln w="76320">
            <a:solidFill>
              <a:srgbClr val="ED7D31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pic>
        <p:nvPicPr>
          <p:cNvPr id="276" name="Picture 12"/>
          <p:cNvPicPr/>
          <p:nvPr/>
        </p:nvPicPr>
        <p:blipFill>
          <a:blip r:embed="rId2"/>
          <a:stretch/>
        </p:blipFill>
        <p:spPr>
          <a:xfrm>
            <a:off x="791640" y="-5400"/>
            <a:ext cx="1124640" cy="92232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7" name="Picture 6"/>
          <p:cNvPicPr/>
          <p:nvPr/>
        </p:nvPicPr>
        <p:blipFill>
          <a:blip r:embed="rId3"/>
          <a:srcRect l="47075" r="47256" b="90530"/>
          <a:stretch/>
        </p:blipFill>
        <p:spPr>
          <a:xfrm>
            <a:off x="1339560" y="26280"/>
            <a:ext cx="28080" cy="56880"/>
          </a:xfrm>
          <a:prstGeom prst="rect">
            <a:avLst/>
          </a:prstGeom>
          <a:ln>
            <a:noFill/>
          </a:ln>
        </p:spPr>
      </p:pic>
      <p:sp>
        <p:nvSpPr>
          <p:cNvPr id="278" name="CustomShape 2"/>
          <p:cNvSpPr/>
          <p:nvPr/>
        </p:nvSpPr>
        <p:spPr>
          <a:xfrm>
            <a:off x="2681280" y="96480"/>
            <a:ext cx="5633640" cy="80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843C0B"/>
                </a:solidFill>
                <a:latin typeface="Calibri"/>
                <a:ea typeface="DejaVu Sans"/>
              </a:rPr>
              <a:t>Правительство Свердловской области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843C0B"/>
                </a:solidFill>
                <a:latin typeface="Calibri"/>
                <a:ea typeface="DejaVu Sans"/>
              </a:rPr>
              <a:t>Министерство общего и профессионального образования Свердловской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047600" y="2657520"/>
            <a:ext cx="7175520" cy="28746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843C0B"/>
                </a:solidFill>
                <a:latin typeface="Calibri"/>
                <a:ea typeface="DejaVu Sans"/>
              </a:rPr>
              <a:t>Контакты отдела охраны прав детей и комплексной безопасности в системе образования: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843C0B"/>
                </a:solidFill>
                <a:latin typeface="Calibri"/>
                <a:ea typeface="DejaVu Sans"/>
              </a:rPr>
              <a:t>Загайнова Елена Владимировна </a:t>
            </a:r>
            <a:r>
              <a:rPr lang="ru-RU" sz="2800" b="1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zev@minobraz.ru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843C0B"/>
                </a:solidFill>
                <a:latin typeface="Calibri"/>
                <a:ea typeface="DejaVu Sans"/>
              </a:rPr>
              <a:t>Соложнин Анатолий Валентинович </a:t>
            </a:r>
            <a:r>
              <a:rPr lang="ru-RU" sz="2800" b="1" strike="noStrike" spc="-1">
                <a:solidFill>
                  <a:srgbClr val="843C0B"/>
                </a:solidFill>
                <a:latin typeface="Calibri"/>
                <a:ea typeface="DejaVu Sans"/>
              </a:rPr>
              <a:t>asolognin@mail.ru                                                          a.solozhnin@egov66.ru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</TotalTime>
  <Words>150</Words>
  <Application>Microsoft Office PowerPoint</Application>
  <PresentationFormat>Экран (16:10)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Вяткин Николай Владимирович</dc:creator>
  <dc:description/>
  <cp:lastModifiedBy>Черешнева ЮВ</cp:lastModifiedBy>
  <cp:revision>251</cp:revision>
  <cp:lastPrinted>2021-02-11T15:45:09Z</cp:lastPrinted>
  <dcterms:created xsi:type="dcterms:W3CDTF">2016-04-21T10:59:21Z</dcterms:created>
  <dcterms:modified xsi:type="dcterms:W3CDTF">2021-02-26T16:15:35Z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(16:10)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