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23E4-0DD3-4394-9A03-703107C7491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8D2-02BE-4486-A733-AFAE16F9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2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23E4-0DD3-4394-9A03-703107C7491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8D2-02BE-4486-A733-AFAE16F9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23E4-0DD3-4394-9A03-703107C7491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8D2-02BE-4486-A733-AFAE16F9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0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23E4-0DD3-4394-9A03-703107C7491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8D2-02BE-4486-A733-AFAE16F9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4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23E4-0DD3-4394-9A03-703107C7491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8D2-02BE-4486-A733-AFAE16F9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8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23E4-0DD3-4394-9A03-703107C7491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8D2-02BE-4486-A733-AFAE16F9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47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23E4-0DD3-4394-9A03-703107C7491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8D2-02BE-4486-A733-AFAE16F9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23E4-0DD3-4394-9A03-703107C7491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8D2-02BE-4486-A733-AFAE16F9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0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23E4-0DD3-4394-9A03-703107C7491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8D2-02BE-4486-A733-AFAE16F9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1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23E4-0DD3-4394-9A03-703107C7491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8D2-02BE-4486-A733-AFAE16F9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4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23E4-0DD3-4394-9A03-703107C7491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C8D2-02BE-4486-A733-AFAE16F9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7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823E4-0DD3-4394-9A03-703107C7491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EC8D2-02BE-4486-A733-AFAE16F9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topics/suicide/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reativlife.ru/psihologicheskij-test-na-sklonnost-k-suitsidu/" TargetMode="External"/><Relationship Id="rId2" Type="http://schemas.openxmlformats.org/officeDocument/2006/relationships/hyperlink" Target="https://testometrika.com/personality-and-temper/the-questionnaire-of-suicidal-risk-for-adolescen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sychojournal.ru/osr.html" TargetMode="External"/><Relationship Id="rId4" Type="http://schemas.openxmlformats.org/officeDocument/2006/relationships/hyperlink" Target="https://&#1087;&#1089;&#1080;&#1093;&#1086;&#1072;&#1085;&#1072;&#1083;&#1080;&#1090;&#1080;&#1082;-&#1084;&#1072;&#1090;&#1074;&#1077;&#1077;&#1074;.&#1088;&#1092;/testy-detyam/test-na-suici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12476"/>
            <a:ext cx="9144000" cy="2387600"/>
          </a:xfrm>
        </p:spPr>
        <p:txBody>
          <a:bodyPr>
            <a:normAutofit/>
          </a:bodyPr>
          <a:lstStyle/>
          <a:p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ПРОФИЛАКТИКИ СУИЦИДАЛЬНОГО ПОВЕДЕНИЯ НЕСОВЕРШЕННОЛЕТНИХ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D1AC67-4C85-43DE-AFD1-E381E5F7D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077" y="484158"/>
            <a:ext cx="361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33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660" y="800134"/>
            <a:ext cx="10341140" cy="50091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суицидального поведения 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Одна из классификаций выделяет четыре основные причины самоубийства: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изоляция (чувство, что тебя никто не понимает, тобой никто не интересуется);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беспомощность (ощущение, что ты не можешь контролировать жизнь, все зависит не от тебя);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безнадежность (когда будущее не предвещает ничего хорошего);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чувство собственной незначимости (уязвленное чувство собственного достоинства, низкая самооценка, переживание некомпетентности, стыд за себя).</a:t>
            </a:r>
          </a:p>
        </p:txBody>
      </p:sp>
    </p:spTree>
    <p:extLst>
      <p:ext uri="{BB962C8B-B14F-4D97-AF65-F5344CB8AC3E}">
        <p14:creationId xmlns:p14="http://schemas.microsoft.com/office/powerpoint/2010/main" val="43904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6" y="365125"/>
            <a:ext cx="11568545" cy="636818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Причинами суицидов в детском и подростковом возрасте может быть следующее: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1) Несформированное понимание смерти. В понимании ребенка смерть не означает бесповоротное прекращение жизни.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Ребѐнок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думает, что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всѐ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будет вернуть назад. У подростков понимание и осознание страха смерти формируется не раньше 18 лет.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2) Ранняя половая жизнь, приводящая к ранним разочарованиям. При этом возникает ситуация, по мнению подростка, не совместимая с представлением "как жить дальше" (потеря любимого, наступление нежеланной беременности и т.д.), т.е. происходит утрата цели.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3) Дисгармония в семье.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Саморазрушаемое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(алкоголизм, наркомания, криминализация общества). 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5) В подавляющем большинстве случаев суицидальное поведение в возрасте до 15 лет связано с реакцией протеста, особенно частым источником последних являются нарушенные внутрисемейные,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внутригрупповые взаимоотношения. 70% подростков, в качестве повода, толкнувшего их на попытку суицида, называли разного рода школьные конфликты. Но причиной является, как правило, неблагополучие в семье. Однако это «неблагополучие» имеет не внешний, но содержательный характер: в первую очередь нарушены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-детские отношения. Роль «последней капли» играют школьные ситуации, поскольку школа — это место, где ребенок проводит значительную часть своего времени.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6) Депрессия также является одной из причин, приводящих подростка к суицидальному поведению. </a:t>
            </a:r>
          </a:p>
        </p:txBody>
      </p:sp>
    </p:spTree>
    <p:extLst>
      <p:ext uri="{BB962C8B-B14F-4D97-AF65-F5344CB8AC3E}">
        <p14:creationId xmlns:p14="http://schemas.microsoft.com/office/powerpoint/2010/main" val="21495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81" y="235527"/>
            <a:ext cx="11499273" cy="634538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 «группе риска» по суициду относятся подростки: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 нарушением межличностных отношений;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одиночки;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злоупотребляющие алкоголем или наркотиками, отличающиеся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криминальным поведением, включающим физическое насилие;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 затяжным депрессивным состоянием;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сверхкритичные к себе подростки; страдающие от недавно испытанных унижений или трагических утрат, от хронических или смертельных болезней;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фрустрированные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несоответствием между ожидавшимися успехами в жизни и реальными достижениями;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страдающие от болезней или покинутые окружением подростки;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из социально-неблагополучных семей - уход из семьи или развод родителей; из семей, в которых были случаи суицидов.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Признаки эмоциональных нарушений, лежащих в основе суицида потеря аппетита или импульсивное обжорство, бессонница или повышенная сонливость в течение, по крайней мере, последних дней, частые жалобы на соматические недомогания (на боли в животе, головные боли, постоянную усталость, частую сонливость), необычно пренебрежительное отношение к своему внешнему виду, постоянное чувство одиночества, бесполезности, вины или грусти, ощущение скуки при проведении времени в привычном окружении или выполнении работы, которая раньше приносила удовольствие, уход от контактов, изоляция от друзей и семьи, превращение в человека «одиночку», нарушение внимания со снижением качества выполняемой работы, погруженность в размышления о смерти, отсутствие планов на будущее, внезапные приступы гнева, зачастую возникающие из-за мелочей. Суицидальными подростками, в целом, часто руководят амбивалентные чувства. Они испытывают безнадежность, и в то же самое время надеются на спасение.</a:t>
            </a:r>
          </a:p>
        </p:txBody>
      </p:sp>
    </p:spTree>
    <p:extLst>
      <p:ext uri="{BB962C8B-B14F-4D97-AF65-F5344CB8AC3E}">
        <p14:creationId xmlns:p14="http://schemas.microsoft.com/office/powerpoint/2010/main" val="4249491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57" t="30958" r="10797" b="34337"/>
          <a:stretch/>
        </p:blipFill>
        <p:spPr>
          <a:xfrm>
            <a:off x="457530" y="1690688"/>
            <a:ext cx="10946577" cy="390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8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27" t="26500" r="10617" b="14597"/>
          <a:stretch/>
        </p:blipFill>
        <p:spPr>
          <a:xfrm>
            <a:off x="1071978" y="568170"/>
            <a:ext cx="10048043" cy="553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44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858" t="32868" r="10796" b="37203"/>
          <a:stretch/>
        </p:blipFill>
        <p:spPr>
          <a:xfrm>
            <a:off x="1155913" y="1713917"/>
            <a:ext cx="9880174" cy="34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27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89" t="17585" r="11154" b="36566"/>
          <a:stretch/>
        </p:blipFill>
        <p:spPr>
          <a:xfrm>
            <a:off x="554183" y="623455"/>
            <a:ext cx="11249890" cy="53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6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06" t="35082" r="11153" b="34386"/>
          <a:stretch/>
        </p:blipFill>
        <p:spPr>
          <a:xfrm>
            <a:off x="967667" y="1539065"/>
            <a:ext cx="9986570" cy="342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7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574" t="26181" r="11154" b="42297"/>
          <a:stretch/>
        </p:blipFill>
        <p:spPr>
          <a:xfrm>
            <a:off x="1065321" y="1454763"/>
            <a:ext cx="10190825" cy="371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12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82" y="365124"/>
            <a:ext cx="10952018" cy="60356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проявлений суицидального поведения в детском и подростковом возрасте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Суицидальное поведение в подростковом возрасте чаще имеет демонстративный характер, в том числе - шантажа. Лишь у 10% подростков имеется истинное желание покончить с собой (покушение на самоубийство), в 90% - это крик о помощи. В подростковом возрасте чаще всего речь идет не о «покушении на самоубийство», а лишь о применении «суицидальной техники» для достижения той или иной первичной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несуицидальной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цели. Исследования личностных особенностей подростков с суицидальным поведением, показали, что для большинства из них характерна импульсивность, проявляющаяся в неспособности подростка сколько-нибудь продолжительное время обдумывать принятые решения, предусмотреть последствия совершаемого поступка и смоделировать свое поведение таким образом, чтобы не пострадали самолюбие и собственные интересы. Изменение настроения у таких подростков обычно зависело от мимолетных и незначительных впечатлений, а в конфликтной ситуации у них легко возникало состояние растерянности с элементами тревоги, вегетативными нарушениями (тахикардия,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гипергидроз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яркая игра вазомоторов лица, сухость во рту и т. п.)</a:t>
            </a:r>
          </a:p>
        </p:txBody>
      </p:sp>
    </p:spTree>
    <p:extLst>
      <p:ext uri="{BB962C8B-B14F-4D97-AF65-F5344CB8AC3E}">
        <p14:creationId xmlns:p14="http://schemas.microsoft.com/office/powerpoint/2010/main" val="107371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70423"/>
            <a:ext cx="10515600" cy="562278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Самоубийство – это преднамеренный акт убийства самого себя. Причинами самоубийства являются психические нарушения (такие как депрессия, проблемы личности, алкогольная зависимость или шизофрения), а также физические заболевания, такие как неврологические болезни, рак и ВИЧ-инфекция. Существуют эффективные стратегии и меры по предотвращению самоубийств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https://www.who.int/topics/suicide/ru/#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официальный сайт Всемирной организации здравоохранения).</a:t>
            </a:r>
          </a:p>
        </p:txBody>
      </p:sp>
    </p:spTree>
    <p:extLst>
      <p:ext uri="{BB962C8B-B14F-4D97-AF65-F5344CB8AC3E}">
        <p14:creationId xmlns:p14="http://schemas.microsoft.com/office/powerpoint/2010/main" val="2108301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58" t="24195" r="10975" b="17143"/>
          <a:stretch/>
        </p:blipFill>
        <p:spPr>
          <a:xfrm>
            <a:off x="1171853" y="584092"/>
            <a:ext cx="10108303" cy="548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00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17" t="30639" r="11513" b="17143"/>
          <a:stretch/>
        </p:blipFill>
        <p:spPr>
          <a:xfrm>
            <a:off x="767986" y="823758"/>
            <a:ext cx="10656028" cy="521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49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понимать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Суицид можно предотвратить.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Обычно суицид не происходит без предупреждения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Разговоры о суициде не подтолкнут к нему.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правило, психически здоровы.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Люди, говорящие о суициде, совершают его.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Важно понимать, что совершение суицида не просто способ обратить на себя внимание.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считает, что его проблемы важны.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Необходимо обратиться за помощью к специалистам.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649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88" t="20450" r="11334" b="19690"/>
          <a:stretch/>
        </p:blipFill>
        <p:spPr>
          <a:xfrm>
            <a:off x="905521" y="947153"/>
            <a:ext cx="9386589" cy="49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58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0327"/>
            <a:ext cx="10515600" cy="56366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межличностных отношений в школе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Поскольку причинами суицидов среди подростков являются также и нарушения межличностных отношений в школе, необходимо принять меры по: формированию классных коллективов, нормализации стиля общения педагогов с учащимися, оптимизации учебной деятельности учащихся, вовлечению учащихся в социально-значимые виды деятельности, организации школьного самоуправления, формированию установок у учащихся на самореализацию в социально-одобряемых сферах жизнедеятельности (культуре, спорте, искусстве, науке и др.). 	Взаимоотношения с учащимися должны строиться на основе уважения, убеждения, спокойном, доброжелательном тоне общения. Для предотвращения суицидов у детей учителя могут сделать следующее: вселять у детей уверенность в свои силы и возможности; внушать им оптимизм и надежду; проявлять сочувствие и понимание; осуществлять контроль за поведением ребенка; анализировать его отношения со сверстниками</a:t>
            </a:r>
          </a:p>
        </p:txBody>
      </p:sp>
    </p:spTree>
    <p:extLst>
      <p:ext uri="{BB962C8B-B14F-4D97-AF65-F5344CB8AC3E}">
        <p14:creationId xmlns:p14="http://schemas.microsoft.com/office/powerpoint/2010/main" val="2658720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Онлайн-тесты по определению склонности к суициду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https://testometrika.com/personality-and-temper/the-questionnaire-of-suicidal-risk-for-adolescents/</a:t>
            </a:r>
            <a:r>
              <a:rPr lang="ru-RU" dirty="0"/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суицидального риска</a:t>
            </a:r>
          </a:p>
          <a:p>
            <a:r>
              <a:rPr lang="en-US" dirty="0">
                <a:hlinkClick r:id="rId3"/>
              </a:rPr>
              <a:t>https://kreativlife.ru/psihologicheskij-test-na-sklonnost-k-suitsidu/</a:t>
            </a:r>
            <a:r>
              <a:rPr lang="ru-RU" dirty="0"/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тест на склонность к суициду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https://xn----7sbabkauaucayksiop0b0af4c.xn--p1ai/testy-detyam/test-na-suicid/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Тест на склонность к самоубийству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https://psychojournal.ru/osr.html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Опросник суицидального риска (модификация Т. Н. Разуваевой)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и похожие тесты предоставлены для ознакомления с данной методикой. Они находятся в свободном доступе.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их использование среди подростков без участия специалистов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рекомендуются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40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115" y="109013"/>
            <a:ext cx="2952750" cy="190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363" y="1980406"/>
            <a:ext cx="1149927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Ежегодно около 800 000 человек лишают себя жизни (один человек каждые 40 секунд), а значительно большее число людей совершают попытки самоубийства.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Самоубийства являются третьей по значимости ведущей причиной смертности в возрастной группе 15–19 лет.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страны с низким и средним уровнем дохода приходится 79% самоубийств в мире.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глобальных масштабах для совершения самоубийства чаще всего используются пестициды, повешение и огнестрельное оружие.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28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223" t="17735" r="14074" b="32377"/>
          <a:stretch/>
        </p:blipFill>
        <p:spPr>
          <a:xfrm>
            <a:off x="251441" y="365125"/>
            <a:ext cx="11774304" cy="60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0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04" t="27454" r="12409" b="34974"/>
          <a:stretch/>
        </p:blipFill>
        <p:spPr>
          <a:xfrm>
            <a:off x="618744" y="1296139"/>
            <a:ext cx="10515601" cy="438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0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26" t="16948" r="11871" b="61083"/>
          <a:stretch/>
        </p:blipFill>
        <p:spPr>
          <a:xfrm>
            <a:off x="556132" y="2157177"/>
            <a:ext cx="11079735" cy="297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962" t="25225" r="11155" b="9185"/>
          <a:stretch/>
        </p:blipFill>
        <p:spPr>
          <a:xfrm>
            <a:off x="1633492" y="731905"/>
            <a:ext cx="9078628" cy="539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3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10" t="30320" r="10976" b="38477"/>
          <a:stretch/>
        </p:blipFill>
        <p:spPr>
          <a:xfrm>
            <a:off x="1011382" y="1773725"/>
            <a:ext cx="10169236" cy="30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2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963" t="24908" r="11155" b="11042"/>
          <a:stretch/>
        </p:blipFill>
        <p:spPr>
          <a:xfrm>
            <a:off x="1019049" y="619425"/>
            <a:ext cx="10153901" cy="55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22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1259</Words>
  <Application>Microsoft Office PowerPoint</Application>
  <PresentationFormat>Широкоэкранный</PresentationFormat>
  <Paragraphs>76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 ВОПРОСЫ ПРОФИЛАКТИКИ СУИЦИДАЛЬНОГО ПОВЕДЕНИЯ НЕСОВЕРШЕННОЛЕТНИХ</vt:lpstr>
      <vt:lpstr> </vt:lpstr>
      <vt:lpstr> </vt:lpstr>
      <vt:lpstr> </vt:lpstr>
      <vt:lpstr> </vt:lpstr>
      <vt:lpstr>Понятия</vt:lpstr>
      <vt:lpstr> </vt:lpstr>
      <vt:lpstr> </vt:lpstr>
      <vt:lpstr> </vt:lpstr>
      <vt:lpstr> </vt:lpstr>
      <vt:lpstr>  </vt:lpstr>
      <vt:lpstr> </vt:lpstr>
      <vt:lpstr>Мотивы</vt:lpstr>
      <vt:lpstr> </vt:lpstr>
      <vt:lpstr> </vt:lpstr>
      <vt:lpstr> </vt:lpstr>
      <vt:lpstr> </vt:lpstr>
      <vt:lpstr> </vt:lpstr>
      <vt:lpstr> </vt:lpstr>
      <vt:lpstr> </vt:lpstr>
      <vt:lpstr> </vt:lpstr>
      <vt:lpstr>Важно понимать</vt:lpstr>
      <vt:lpstr> </vt:lpstr>
      <vt:lpstr> </vt:lpstr>
      <vt:lpstr>Онлайн-тесты по определению склонности к суициду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ПРОФИЛАКТИКИ СУИЦИДАЛЬНОГО ПОВЕДЕНИЯ НЕСОВЕРШЕННОЛЕТНИХ</dc:title>
  <dc:creator>Пользователь Windows</dc:creator>
  <cp:lastModifiedBy>Пользователь</cp:lastModifiedBy>
  <cp:revision>21</cp:revision>
  <dcterms:created xsi:type="dcterms:W3CDTF">2021-02-06T17:08:40Z</dcterms:created>
  <dcterms:modified xsi:type="dcterms:W3CDTF">2021-02-09T18:17:25Z</dcterms:modified>
</cp:coreProperties>
</file>