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1" r:id="rId9"/>
    <p:sldId id="262" r:id="rId10"/>
    <p:sldId id="263" r:id="rId11"/>
    <p:sldId id="264" r:id="rId12"/>
    <p:sldId id="265" r:id="rId13"/>
    <p:sldId id="273" r:id="rId14"/>
    <p:sldId id="266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00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913B1-DC54-43E8-B6D0-BB441602783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545B4248-3101-4D8A-BFA5-2FBD393141F3}">
      <dgm:prSet phldrT="[Текст]" phldr="1"/>
      <dgm:spPr/>
      <dgm:t>
        <a:bodyPr/>
        <a:lstStyle/>
        <a:p>
          <a:endParaRPr lang="ru-RU" dirty="0"/>
        </a:p>
      </dgm:t>
    </dgm:pt>
    <dgm:pt modelId="{5EA76841-370D-47CD-8E78-C1B35C3769C1}" type="parTrans" cxnId="{37C587F2-F6E4-4607-ADDB-495CEB05558A}">
      <dgm:prSet/>
      <dgm:spPr/>
      <dgm:t>
        <a:bodyPr/>
        <a:lstStyle/>
        <a:p>
          <a:endParaRPr lang="ru-RU"/>
        </a:p>
      </dgm:t>
    </dgm:pt>
    <dgm:pt modelId="{672EC015-EAB5-41A5-8ADF-0A45CC45AEA2}" type="sibTrans" cxnId="{37C587F2-F6E4-4607-ADDB-495CEB05558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  <dgm:extLst>
        <a:ext uri="{E40237B7-FDA0-4F09-8148-C483321AD2D9}">
          <dgm14:cNvPr xmlns="" xmlns:dgm14="http://schemas.microsoft.com/office/drawing/2010/diagram" id="0" name="" descr="http://onlineinfobiz.com/wp-content/uploads/2013/03/1337947530_1327390360_mobila-internet.jpg"/>
        </a:ext>
      </dgm:extLst>
    </dgm:pt>
    <dgm:pt modelId="{075A78E5-FD8D-4FAF-B228-0BABB2EAD96C}" type="pres">
      <dgm:prSet presAssocID="{19B913B1-DC54-43E8-B6D0-BB441602783E}" presName="Name0" presStyleCnt="0">
        <dgm:presLayoutVars>
          <dgm:chMax val="7"/>
          <dgm:chPref val="7"/>
          <dgm:dir/>
        </dgm:presLayoutVars>
      </dgm:prSet>
      <dgm:spPr/>
    </dgm:pt>
    <dgm:pt modelId="{45264F7C-5800-4F91-9038-F5716AA1C863}" type="pres">
      <dgm:prSet presAssocID="{19B913B1-DC54-43E8-B6D0-BB441602783E}" presName="Name1" presStyleCnt="0"/>
      <dgm:spPr/>
    </dgm:pt>
    <dgm:pt modelId="{E060ABB4-52C3-44CB-8E00-F776FBE9667A}" type="pres">
      <dgm:prSet presAssocID="{672EC015-EAB5-41A5-8ADF-0A45CC45AEA2}" presName="picture_1" presStyleCnt="0"/>
      <dgm:spPr/>
    </dgm:pt>
    <dgm:pt modelId="{5B2A6F3F-C14F-485A-A85A-DFFDBCB3F750}" type="pres">
      <dgm:prSet presAssocID="{672EC015-EAB5-41A5-8ADF-0A45CC45AEA2}" presName="pictureRepeatNode" presStyleLbl="alignImgPlace1" presStyleIdx="0" presStyleCnt="1" custScaleX="90991" custScaleY="87387" custLinFactNeighborX="4054" custLinFactNeighborY="1439"/>
      <dgm:spPr/>
      <dgm:t>
        <a:bodyPr/>
        <a:lstStyle/>
        <a:p>
          <a:endParaRPr lang="ru-RU"/>
        </a:p>
      </dgm:t>
    </dgm:pt>
    <dgm:pt modelId="{57C2A794-F91D-4D2C-9FC9-89975AC79B3D}" type="pres">
      <dgm:prSet presAssocID="{545B4248-3101-4D8A-BFA5-2FBD393141F3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BE2007-E81E-4EFE-9D75-3959A2E4DA3B}" type="presOf" srcId="{19B913B1-DC54-43E8-B6D0-BB441602783E}" destId="{075A78E5-FD8D-4FAF-B228-0BABB2EAD96C}" srcOrd="0" destOrd="0" presId="urn:microsoft.com/office/officeart/2008/layout/CircularPictureCallout"/>
    <dgm:cxn modelId="{BF1D8FE1-ADDB-4E9C-B3BC-9836062FC914}" type="presOf" srcId="{545B4248-3101-4D8A-BFA5-2FBD393141F3}" destId="{57C2A794-F91D-4D2C-9FC9-89975AC79B3D}" srcOrd="0" destOrd="0" presId="urn:microsoft.com/office/officeart/2008/layout/CircularPictureCallout"/>
    <dgm:cxn modelId="{383AA3C8-EA23-4142-A4CE-CA89B5DC0897}" type="presOf" srcId="{672EC015-EAB5-41A5-8ADF-0A45CC45AEA2}" destId="{5B2A6F3F-C14F-485A-A85A-DFFDBCB3F750}" srcOrd="0" destOrd="0" presId="urn:microsoft.com/office/officeart/2008/layout/CircularPictureCallout"/>
    <dgm:cxn modelId="{37C587F2-F6E4-4607-ADDB-495CEB05558A}" srcId="{19B913B1-DC54-43E8-B6D0-BB441602783E}" destId="{545B4248-3101-4D8A-BFA5-2FBD393141F3}" srcOrd="0" destOrd="0" parTransId="{5EA76841-370D-47CD-8E78-C1B35C3769C1}" sibTransId="{672EC015-EAB5-41A5-8ADF-0A45CC45AEA2}"/>
    <dgm:cxn modelId="{7B6A016C-E8EC-4FAE-8C0A-601578866AAD}" type="presParOf" srcId="{075A78E5-FD8D-4FAF-B228-0BABB2EAD96C}" destId="{45264F7C-5800-4F91-9038-F5716AA1C863}" srcOrd="0" destOrd="0" presId="urn:microsoft.com/office/officeart/2008/layout/CircularPictureCallout"/>
    <dgm:cxn modelId="{C034D4B1-9197-49A0-B730-DC82458EB20D}" type="presParOf" srcId="{45264F7C-5800-4F91-9038-F5716AA1C863}" destId="{E060ABB4-52C3-44CB-8E00-F776FBE9667A}" srcOrd="0" destOrd="0" presId="urn:microsoft.com/office/officeart/2008/layout/CircularPictureCallout"/>
    <dgm:cxn modelId="{21CBC24E-0C56-4718-B792-EAB167FBA650}" type="presParOf" srcId="{E060ABB4-52C3-44CB-8E00-F776FBE9667A}" destId="{5B2A6F3F-C14F-485A-A85A-DFFDBCB3F750}" srcOrd="0" destOrd="0" presId="urn:microsoft.com/office/officeart/2008/layout/CircularPictureCallout"/>
    <dgm:cxn modelId="{FDC21923-1091-4A41-8AD2-7A4E4FE13F63}" type="presParOf" srcId="{45264F7C-5800-4F91-9038-F5716AA1C863}" destId="{57C2A794-F91D-4D2C-9FC9-89975AC79B3D}" srcOrd="1" destOrd="0" presId="urn:microsoft.com/office/officeart/2008/layout/CircularPictureCallout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0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3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4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5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26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40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41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42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4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2DAA7-D1DD-49B9-BD27-84DF6CFC0466}" type="datetimeFigureOut">
              <a:rPr lang="ru-RU"/>
              <a:pPr>
                <a:defRPr/>
              </a:pPr>
              <a:t>28.12.2016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ABAC35-CB22-4B43-8CB3-4145EC0D43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B2366-1514-4ECA-B227-567EFBB1CC6C}" type="datetimeFigureOut">
              <a:rPr lang="ru-RU"/>
              <a:pPr>
                <a:defRPr/>
              </a:pPr>
              <a:t>28.12.2016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81B71-EEB3-4DE4-8261-2144F0D8B3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DEE0-FE41-4BFE-984A-CF317EC43400}" type="datetimeFigureOut">
              <a:rPr lang="ru-RU"/>
              <a:pPr>
                <a:defRPr/>
              </a:pPr>
              <a:t>28.12.2016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A2EEB-E2EE-4EBC-8DA0-60B56123FD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1CAEF-3ECE-49A9-BF07-83836C1F99FF}" type="datetimeFigureOut">
              <a:rPr lang="ru-RU"/>
              <a:pPr>
                <a:defRPr/>
              </a:pPr>
              <a:t>28.12.2016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E775B-785C-42F7-A293-8900946802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AB08-6A85-44D0-882E-7F880E068490}" type="datetimeFigureOut">
              <a:rPr lang="ru-RU"/>
              <a:pPr>
                <a:defRPr/>
              </a:pPr>
              <a:t>28.12.2016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857E4-E2BB-4FC8-BF61-06B5B1F6C0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9DDBC-265C-4F64-8CBA-CF065E2F4D4C}" type="datetimeFigureOut">
              <a:rPr lang="ru-RU"/>
              <a:pPr>
                <a:defRPr/>
              </a:pPr>
              <a:t>28.12.2016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1C733-B809-4300-8097-652C132F0D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81E3EB-A9FF-402E-871B-69A5A54D1E92}" type="datetimeFigureOut">
              <a:rPr lang="ru-RU"/>
              <a:pPr>
                <a:defRPr/>
              </a:pPr>
              <a:t>28.12.2016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0BB136-3F3D-4F9B-8138-2E1843488E3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D161-615F-4C89-8998-4725A40697A8}" type="datetimeFigureOut">
              <a:rPr lang="ru-RU"/>
              <a:pPr>
                <a:defRPr/>
              </a:pPr>
              <a:t>28.12.2016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06E7A-5C8D-4B4B-A727-4C59A2A580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9499-9A48-4E81-BA5F-AF3C8DBAFA8C}" type="datetimeFigureOut">
              <a:rPr lang="ru-RU"/>
              <a:pPr>
                <a:defRPr/>
              </a:pPr>
              <a:t>28.12.2016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09945-AC37-4021-A1DB-82C7DDF0FA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9BED8-F538-4018-8E00-33638B965DD2}" type="datetimeFigureOut">
              <a:rPr lang="ru-RU"/>
              <a:pPr>
                <a:defRPr/>
              </a:pPr>
              <a:t>28.12.2016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01300-9F8A-431F-AD3D-9F8C221D7F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A633-9E77-40E7-9738-564C449B41DC}" type="datetimeFigureOut">
              <a:rPr lang="ru-RU"/>
              <a:pPr>
                <a:defRPr/>
              </a:pPr>
              <a:t>28.12.2016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1DA64-C698-4DF3-9D92-3CBB2CFB44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612F87-8780-4382-82F1-3B6D88A8FE0C}" type="datetimeFigureOut">
              <a:rPr lang="ru-RU"/>
              <a:pPr>
                <a:defRPr/>
              </a:pPr>
              <a:t>28.12.2016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</a:defRPr>
            </a:lvl1pPr>
          </a:lstStyle>
          <a:p>
            <a:fld id="{7B0BBBE8-784C-416E-9695-743812089536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893" r:id="rId2"/>
    <p:sldLayoutId id="2147483894" r:id="rId3"/>
    <p:sldLayoutId id="2147483895" r:id="rId4"/>
    <p:sldLayoutId id="2147483902" r:id="rId5"/>
    <p:sldLayoutId id="2147483903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7F8FA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7F8FA9"/>
        </a:buClr>
        <a:buFont typeface="Georgia" pitchFamily="18" charset="0"/>
        <a:buChar char="▫"/>
        <a:defRPr sz="2000" kern="1200">
          <a:solidFill>
            <a:srgbClr val="7F8FA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18002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905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школьников в интернете</a:t>
            </a:r>
            <a:endParaRPr lang="ru-RU" sz="5400" b="1" dirty="0">
              <a:ln w="1905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63888" y="0"/>
            <a:ext cx="5580112" cy="332656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  Кому из молодых людей угрожает опасность?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363" y="836613"/>
            <a:ext cx="8890000" cy="5770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+mn-lt"/>
                <a:cs typeface="Times New Roman" panose="02020603050405020304" pitchFamily="18" charset="0"/>
              </a:rPr>
              <a:t>Новички в интернете, не знакомые с сетевым этикетом;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Недружелюбные пользователи;</a:t>
            </a:r>
            <a:endParaRPr lang="ru-RU" dirty="0">
              <a:latin typeface="+mn-lt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Те, кто стремится попробовать все новое, связанное с острыми ощущениями;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Активно ищущие внимания и привязанности;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Бунтари;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Одинокие или брошенные;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Любопытные;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Испытывающие проблемы с 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  сексуальной ориентацией;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+mn-lt"/>
                <a:cs typeface="+mn-cs"/>
              </a:rPr>
              <a:t>Те, кого взрослые могут легко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   обмануть;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+mn-lt"/>
                <a:cs typeface="Times New Roman" panose="02020603050405020304" pitchFamily="18" charset="0"/>
              </a:rPr>
              <a:t>Те, кого привлекает субкультура,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Times New Roman" panose="02020603050405020304" pitchFamily="18" charset="0"/>
              </a:rPr>
              <a:t>     выходящая за рамки понимания их родителей.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8194" name="Picture 2" descr="http://webznam.ru/images/nws/Ashampoo_Snap_2013.06.06_13h32m37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33" y="2636912"/>
            <a:ext cx="4565739" cy="3067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20072" y="0"/>
            <a:ext cx="3923928" cy="332656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ru-RU" sz="2000" dirty="0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Безопасность в Интернете</a:t>
            </a:r>
            <a:endParaRPr lang="ru-RU" sz="2000" dirty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81075"/>
            <a:ext cx="9144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Для лучшего взаимопонимания и устранения возможных недоразумений, лучше сразу расставить все точки над «и», установить некоторые ограничения для самостоятельного выхода в Интернет. Обсудите это с детьми, чтобы они понимали </a:t>
            </a:r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необходимость подобных запретов</a:t>
            </a:r>
            <a:r>
              <a:rPr lang="ru-RU" sz="2000" dirty="0">
                <a:latin typeface="+mn-lt"/>
                <a:cs typeface="+mn-cs"/>
              </a:rPr>
              <a:t>, тогда вместе вы обязательно сможете сделать прогулки ребенка в Сети наиболее безопасными. </a:t>
            </a:r>
          </a:p>
        </p:txBody>
      </p:sp>
      <p:pic>
        <p:nvPicPr>
          <p:cNvPr id="10242" name="Picture 2" descr="http://5psy.ru/images/stories/mediateka/bezopasnost-detei-v-interne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717" b="20531"/>
          <a:stretch/>
        </p:blipFill>
        <p:spPr bwMode="auto">
          <a:xfrm>
            <a:off x="251520" y="3135743"/>
            <a:ext cx="3384376" cy="35031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44" name="Picture 4" descr="http://s0.tchkcdn.com/g2-E0usxasqU8gn-4pZbxIy8g/lady/640x480/f/0/1-0-9-7-21097/146138_1334593398_children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35743"/>
            <a:ext cx="4655840" cy="34918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20072" y="0"/>
            <a:ext cx="3923928" cy="332656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ru-RU" sz="2000" dirty="0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Безопасность в Интернете</a:t>
            </a:r>
            <a:endParaRPr lang="ru-RU" sz="2000" dirty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661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по безопасности в Интернете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" y="1557338"/>
            <a:ext cx="8712200" cy="3830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Опасности.</a:t>
            </a:r>
            <a:r>
              <a:rPr lang="ru-RU" b="1" dirty="0">
                <a:latin typeface="+mn-lt"/>
                <a:cs typeface="+mn-cs"/>
              </a:rPr>
              <a:t> </a:t>
            </a:r>
            <a:r>
              <a:rPr lang="ru-RU" dirty="0">
                <a:latin typeface="+mn-lt"/>
                <a:cs typeface="+mn-cs"/>
              </a:rPr>
              <a:t>Расскажите своим детям об опасностях, существующих в Интернете, и научите правильно выходить из неприятных ситуаций.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Компьютер.  </a:t>
            </a:r>
            <a:r>
              <a:rPr lang="ru-RU" dirty="0">
                <a:latin typeface="+mn-lt"/>
                <a:cs typeface="+mn-cs"/>
              </a:rPr>
              <a:t>Повысьте уровень общей безопасности Вашего компьютера.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Время. </a:t>
            </a:r>
            <a:r>
              <a:rPr lang="ru-RU" dirty="0">
                <a:latin typeface="+mn-lt"/>
                <a:cs typeface="+mn-cs"/>
              </a:rPr>
              <a:t>Следите за достижением равновесия у вашего ребенка между временем, проводимым в Интернете и вне его.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Правила. </a:t>
            </a:r>
            <a:r>
              <a:rPr lang="ru-RU" dirty="0">
                <a:latin typeface="+mn-lt"/>
                <a:cs typeface="+mn-cs"/>
              </a:rPr>
              <a:t>Обсудите внутрисемейные правила пользования Интернетом.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Этикет.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>
                <a:latin typeface="+mn-lt"/>
                <a:cs typeface="+mn-cs"/>
              </a:rPr>
              <a:t>Научите детей уважать других в Интернете.</a:t>
            </a:r>
            <a:r>
              <a:rPr lang="ru-RU" b="1" dirty="0">
                <a:latin typeface="+mn-lt"/>
                <a:cs typeface="+mn-cs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20072" y="0"/>
            <a:ext cx="3923928" cy="332656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ru-RU" sz="2000" dirty="0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Безопасность в Интернете</a:t>
            </a:r>
            <a:endParaRPr lang="ru-RU" sz="2000" dirty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6613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 по организации безопасной работы в Интернет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1916113"/>
            <a:ext cx="9144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/>
              <a:t>Внимательно относитесь к действиям ваших детей в «мировой паутине»; 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/>
              <a:t>Информируйте ребенка о возможностях и опасностях, которые несет в себе сеть; 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/>
              <a:t>Выберите удобную форму контроля пребывания вашего ребенка в Сети;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/>
              <a:t>Регулярно повышайте уровень компьютерной грамотности, чтобы знать, как обеспечить безопасность детей;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/>
              <a:t>Установите внутрисемейные правила пользования Интернетом.</a:t>
            </a:r>
          </a:p>
        </p:txBody>
      </p:sp>
      <p:pic>
        <p:nvPicPr>
          <p:cNvPr id="7" name="Picture 4" descr="http://detionline.com/assets/images/consult/saf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11" b="14960"/>
          <a:stretch/>
        </p:blipFill>
        <p:spPr bwMode="auto">
          <a:xfrm>
            <a:off x="3466715" y="4459907"/>
            <a:ext cx="2210569" cy="22851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2290" name="Picture 2" descr="http://uralpress.ru/sites/default/files/imagecache/large/photo/mor2124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62818"/>
            <a:ext cx="2589263" cy="20821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2292" name="Picture 4" descr="http://www.3dnews.ru/assets/external/illustrations/2010/12/18/603859/para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62818"/>
            <a:ext cx="2742427" cy="2006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-19050" y="1758950"/>
            <a:ext cx="9144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/>
              <a:t>Контролируйте деятельность детей в Интернете с помощью современных программ. Они помогут отфильтровать вредное содержимое, выяснить, какие сайты посещает ребенок и что он делает на них. В России около 8 миллионов пользователей глобальной сети — дети. Они могут играть, знакомиться, познавать мир... Но в отличие от взрослых, в виртуальном мире они не чувствуют опасности. Наша обязанность — защитить их, сделать Интернет максимально безопасным. Эта цель осуществима, если  родители осознают свое главенство в обеспечении безопасности детей. </a:t>
            </a:r>
            <a:br>
              <a:rPr lang="ru-RU"/>
            </a:b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20072" y="0"/>
            <a:ext cx="3923928" cy="332656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ru-RU" sz="2000" dirty="0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Безопасность в Интернете</a:t>
            </a:r>
            <a:endParaRPr lang="ru-RU" sz="2000" dirty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9855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9632" y="2204864"/>
            <a:ext cx="6264696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0"/>
            <a:ext cx="2699792" cy="332656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Интернет</a:t>
            </a:r>
            <a:endParaRPr lang="ru-RU" sz="2000" dirty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25" y="1052513"/>
            <a:ext cx="878522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всемирная система объединённых компьютерных сетей для хранения и передачи информации. Часто упоминается как Всемирная сеть и Глобальная сеть, а также просто Сеть. Интернета работает Всемирная паутина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WWW) и множество других систем передачи данных.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683568" y="2852936"/>
          <a:ext cx="799288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9375" y="777875"/>
            <a:ext cx="60499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/>
              <a:t>Среднесуточная аудитория Российского Интернета (Рунета) достигла 52,2 млн человек, что составляет 45% населения.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3933825"/>
            <a:ext cx="500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Средний возраст начала самостоятельной работы в Сети - 10 лет и сегодня наблюдается тенденция к снижению возраста до 9 лет;</a:t>
            </a:r>
          </a:p>
          <a:p>
            <a:pPr eaLnBrk="1" hangingPunct="1"/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74900" y="5661025"/>
            <a:ext cx="67691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latin typeface="Times New Roman" pitchFamily="18" charset="0"/>
              </a:rPr>
              <a:t>30% несовершеннолетних проводят в Сети более 3 часов в день (при норме 2 часа в неделю!)</a:t>
            </a:r>
          </a:p>
          <a:p>
            <a:pPr eaLnBrk="1" hangingPunct="1"/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03575" y="2060575"/>
            <a:ext cx="6040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latin typeface="Times New Roman" pitchFamily="18" charset="0"/>
              </a:rPr>
              <a:t>Ежедневная детская аудитория Рунета: 13-16 лет;</a:t>
            </a:r>
          </a:p>
          <a:p>
            <a:pPr eaLnBrk="1" hangingPunct="1"/>
            <a:r>
              <a:rPr lang="ru-RU" altLang="ru-RU" sz="2000" b="1">
                <a:latin typeface="Times New Roman" pitchFamily="18" charset="0"/>
              </a:rPr>
              <a:t>самые "любимые" детьми ресурсы - социальные сети (78%); в них проводится до 60 минут в день.</a:t>
            </a:r>
          </a:p>
          <a:p>
            <a:pPr eaLnBrk="1" hangingPunct="1"/>
            <a:endParaRPr lang="ru-RU" sz="200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940152" y="0"/>
            <a:ext cx="3203848" cy="332656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Справочная информация</a:t>
            </a:r>
            <a:endParaRPr lang="ru-RU" sz="2000" dirty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blagoda.com/wp-content/uploads/2013/01/Kids_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9" y="1843477"/>
            <a:ext cx="3058109" cy="2035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omanonly.ru/images/article/2280/.tmb/thumb_internet_i_deti_adaptiveResize_640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298" y="3430331"/>
            <a:ext cx="3935195" cy="2152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36912"/>
            <a:ext cx="2808312" cy="16667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>
            <a:stCxn id="3077" idx="3"/>
            <a:endCxn id="3075" idx="2"/>
          </p:cNvCxnSpPr>
          <p:nvPr/>
        </p:nvCxnSpPr>
        <p:spPr>
          <a:xfrm flipV="1">
            <a:off x="5913438" y="4303713"/>
            <a:ext cx="1646237" cy="126841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5940152" y="0"/>
            <a:ext cx="3203848" cy="332656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Интернет в обучении</a:t>
            </a:r>
            <a:endParaRPr lang="ru-RU" sz="2000" dirty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950" y="836613"/>
            <a:ext cx="88566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  Современные сетевые средства позволяют не только «сидеть в контакте», но и совместно учиться, познавать новое, создавать авторские информационные продукты. Компьютер в наше время стал для ребенка и «другом», и «помощником»,  и даже «воспитателем», «учителем».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36913"/>
            <a:ext cx="2448271" cy="1782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>
            <a:stCxn id="3077" idx="1"/>
            <a:endCxn id="3074" idx="2"/>
          </p:cNvCxnSpPr>
          <p:nvPr/>
        </p:nvCxnSpPr>
        <p:spPr>
          <a:xfrm flipH="1" flipV="1">
            <a:off x="1403350" y="4419600"/>
            <a:ext cx="1557338" cy="115252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019" y="2276872"/>
            <a:ext cx="3223469" cy="1567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 flipH="1" flipV="1">
            <a:off x="4456113" y="3844925"/>
            <a:ext cx="0" cy="76835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7" name="Picture 5" descr="http://www.inf74.ru/assets/deti-v-Interne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01" y="4463898"/>
            <a:ext cx="2952328" cy="2217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3" name="TextBox 32"/>
          <p:cNvSpPr txBox="1"/>
          <p:nvPr/>
        </p:nvSpPr>
        <p:spPr>
          <a:xfrm rot="1350606">
            <a:off x="6335675" y="3312995"/>
            <a:ext cx="254491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160">
                  <a:solidFill>
                    <a:srgbClr val="990000"/>
                  </a:solidFill>
                  <a:prstDash val="solid"/>
                </a:ln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АРТ-ПРОЕКТ</a:t>
            </a:r>
            <a:r>
              <a:rPr lang="ru-RU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 rot="19780052">
            <a:off x="93852" y="3241404"/>
            <a:ext cx="254491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160">
                  <a:solidFill>
                    <a:srgbClr val="A50021"/>
                  </a:solidFill>
                  <a:prstDash val="solid"/>
                </a:ln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ВИРТУАЛЬНОЕ ПУТЕШЕСТВИЕ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46295" y="2313551"/>
            <a:ext cx="254491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rgbClr val="990000"/>
                  </a:solidFill>
                  <a:prstDash val="solid"/>
                </a:ln>
                <a:solidFill>
                  <a:srgbClr val="A5002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БИБЛИОТЕКИ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27984" y="0"/>
            <a:ext cx="4716016" cy="332656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Ребёнок в информационном обществе </a:t>
            </a:r>
            <a:endParaRPr lang="ru-RU" sz="2000" dirty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91611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/>
              <a:t>Дети этого возраста любят путешествовать по интернету и играть в сетевые игры. Возможно, они используют электронную почту и могут также заходить на сайты и чаты.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08063"/>
            <a:ext cx="91440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7-8-летние делают в Интернете?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4098" name="Picture 2" descr="http://tagillib.ru/readers/ot_20_and_starshe/safe_internet/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94011"/>
            <a:ext cx="4267200" cy="3076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27984" y="0"/>
            <a:ext cx="4716016" cy="332656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Ребёнок в информационном обществе </a:t>
            </a:r>
            <a:endParaRPr lang="ru-RU" sz="2000" dirty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916113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/>
              <a:t>Дети этого возраста используют интернет для разработки школьных проектов. Кроме того, они загружают музыку, пользуются электронной почтой, играют в игры и заходят на фанатские сайты своих кумиров. Их любимый способ общения  - мгновенный обмен сообщениями.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08063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9-12-летние делают в интернете? 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5122" name="Picture 2" descr="http://www.infox.ru/photos/42/79242/480x320_x3ggi8HbiCcpmBU7lESsATy2g1WaiEn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84" y="3356992"/>
            <a:ext cx="4572000" cy="3048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27984" y="0"/>
            <a:ext cx="4716016" cy="332656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Ребёнок в информационном обществе </a:t>
            </a:r>
            <a:endParaRPr lang="ru-RU" sz="2000" dirty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916113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/>
              <a:t>Они скачивают музыку, пользуются электронной почтой, службами мгновенного обмена сообщениями и играют. Кроме того, подростки активно используют поисковые машины. В этом возрасте Интернет становится частью социальной жизни детей: в Интернете они знакомятся и проводят время, ищут информацию, связанную с учебой или увлечениями. В этом возрасте дети, как правило, проходят через период низкой самооценки, ищут поддержку у друзей и неохотно слушают родителей.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08063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подростки делают в интернете?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6146" name="Picture 2" descr="http://www.medikforum.ru/news/uploads/posts/2013-10/1383038697_podrostki-i-intern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" y="4077072"/>
            <a:ext cx="4024744" cy="25900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148" name="Picture 4" descr="http://thinkandrich.ru/upload/content/514b400143a6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978"/>
          <a:stretch/>
        </p:blipFill>
        <p:spPr bwMode="auto">
          <a:xfrm>
            <a:off x="4932040" y="4077071"/>
            <a:ext cx="4014601" cy="25900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44208" y="0"/>
            <a:ext cx="2699792" cy="332656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Опасности в сети</a:t>
            </a:r>
            <a:endParaRPr lang="ru-RU" sz="2000" dirty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661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же опасности ждут школьника в сети?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050" y="1539875"/>
            <a:ext cx="8135938" cy="53546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 порнографической направленности;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Сайты, разжигающие национальную рознь и расовое неприятие.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Депрессивные молодежные течения.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Наркотики.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 знакомств.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Секты.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Контентные риски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безопасность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Вредоносные программы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Спам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Кибермошенничество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Киберпреследования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7170" name="Picture 2" descr="http://1.bp.blogspot.com/-ikRUiJo0Gic/UaxKcW7F4wI/AAAAAAAAD0Y/T-gHfCQYtpM/s1600/132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88" y="3068960"/>
            <a:ext cx="3966039" cy="26345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172" name="Picture 4" descr="http://medportal-omsk.ru/wp-content/uploads/2012/02/internet-ch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394" y="3068960"/>
            <a:ext cx="3966833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0"/>
            <a:ext cx="6660232" cy="332656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 Какие действия предпринимают интернет-преступники?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7950" y="981075"/>
            <a:ext cx="88566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/>
              <a:t>Преступники устанавливают контакты с детьми в чатах, при обмене мгновенными сообщениями, по электронной почте или на форумах. Для решения своих проблем многие подростки обращаются за поддержкой на конференции. Злоумышленники часто сами там обитают; они стараются прельстить свою цель вниманием, заботливостью, добротой и даже подарками, нередко затрачивая на эти усилия значительное время, деньги и энергию. </a:t>
            </a:r>
          </a:p>
        </p:txBody>
      </p:sp>
      <p:pic>
        <p:nvPicPr>
          <p:cNvPr id="9218" name="Picture 2" descr="http://img.o1.ua/images/news/476x267/g-1-2809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4533900" cy="2543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306</TotalTime>
  <Words>714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Городская</vt:lpstr>
      <vt:lpstr>Безопасность школьников в интернете</vt:lpstr>
      <vt:lpstr>Интернет</vt:lpstr>
      <vt:lpstr>Справочная информация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школьников в интернете</dc:title>
  <dc:creator>School 80</dc:creator>
  <cp:lastModifiedBy>Windows User</cp:lastModifiedBy>
  <cp:revision>26</cp:revision>
  <dcterms:created xsi:type="dcterms:W3CDTF">2013-11-26T08:20:09Z</dcterms:created>
  <dcterms:modified xsi:type="dcterms:W3CDTF">2016-12-27T21:16:22Z</dcterms:modified>
</cp:coreProperties>
</file>